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62" r:id="rId3"/>
    <p:sldId id="271" r:id="rId4"/>
    <p:sldId id="2557" r:id="rId5"/>
    <p:sldId id="2563" r:id="rId6"/>
    <p:sldId id="318" r:id="rId7"/>
    <p:sldId id="2564" r:id="rId8"/>
    <p:sldId id="274" r:id="rId9"/>
    <p:sldId id="2565" r:id="rId10"/>
  </p:sldIdLst>
  <p:sldSz cx="9144000" cy="5143500" type="screen16x9"/>
  <p:notesSz cx="6858000" cy="9144000"/>
  <p:defaultTextStyle>
    <a:defPPr>
      <a:defRPr lang="x-none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C0"/>
    <a:srgbClr val="565655"/>
    <a:srgbClr val="4045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2022" autoAdjust="0"/>
  </p:normalViewPr>
  <p:slideViewPr>
    <p:cSldViewPr snapToGrid="0" snapToObjects="1">
      <p:cViewPr varScale="1">
        <p:scale>
          <a:sx n="156" d="100"/>
          <a:sy n="156" d="100"/>
        </p:scale>
        <p:origin x="-324" y="-90"/>
      </p:cViewPr>
      <p:guideLst>
        <p:guide orient="horz" pos="16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2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76BBD-5FE1-9F46-BCB8-1B358A01090D}" type="datetimeFigureOut">
              <a:rPr lang="x-none" smtClean="0"/>
              <a:t>03.12.2020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0BFCB-2EE3-C048-B01F-03E0AEE17C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9067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0BFCB-2EE3-C048-B01F-03E0AEE17CDF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2505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0BFCB-2EE3-C048-B01F-03E0AEE17CDF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9853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0BFCB-2EE3-C048-B01F-03E0AEE17CDF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005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0BFCB-2EE3-C048-B01F-03E0AEE17CDF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877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ла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Изображение 4">
            <a:extLst>
              <a:ext uri="{FF2B5EF4-FFF2-40B4-BE49-F238E27FC236}">
                <a16:creationId xmlns="" xmlns:a16="http://schemas.microsoft.com/office/drawing/2014/main" id="{A87EAD5C-4C42-6844-9D61-44C17B74F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93" y="525249"/>
            <a:ext cx="3025870" cy="69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2CE16EAD-83DD-2845-99DB-B4200BB4FD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3118959"/>
            <a:ext cx="2700000" cy="2738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ru-RU" dirty="0"/>
              <a:t>Дата</a:t>
            </a:r>
          </a:p>
        </p:txBody>
      </p:sp>
      <p:sp>
        <p:nvSpPr>
          <p:cNvPr id="15" name="Title 20">
            <a:extLst>
              <a:ext uri="{FF2B5EF4-FFF2-40B4-BE49-F238E27FC236}">
                <a16:creationId xmlns="" xmlns:a16="http://schemas.microsoft.com/office/drawing/2014/main" id="{686C7D12-3A90-424E-9B84-F55C22E797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1" y="1631389"/>
            <a:ext cx="3877541" cy="1012301"/>
          </a:xfrm>
        </p:spPr>
        <p:txBody>
          <a:bodyPr vert="horz" lIns="68580" tIns="34290" rIns="68580" bIns="34290" rtlCol="0">
            <a:noAutofit/>
          </a:bodyPr>
          <a:lstStyle>
            <a:lvl1pPr>
              <a:defRPr lang="x-none" sz="3000" b="1" i="0">
                <a:solidFill>
                  <a:srgbClr val="565655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ru-RU" dirty="0"/>
              <a:t>Название презентации</a:t>
            </a:r>
            <a:endParaRPr lang="x-none" dirty="0"/>
          </a:p>
        </p:txBody>
      </p:sp>
      <p:sp>
        <p:nvSpPr>
          <p:cNvPr id="16" name="Picture Placeholder 27">
            <a:extLst>
              <a:ext uri="{FF2B5EF4-FFF2-40B4-BE49-F238E27FC236}">
                <a16:creationId xmlns="" xmlns:a16="http://schemas.microsoft.com/office/drawing/2014/main" id="{BAADC7F9-086B-D24D-8AE4-D646C951C4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459" y="1224945"/>
            <a:ext cx="3475147" cy="3280500"/>
          </a:xfrm>
        </p:spPr>
        <p:txBody>
          <a:bodyPr anchor="ctr"/>
          <a:lstStyle>
            <a:lvl1pPr marL="0" indent="0" algn="ctr">
              <a:buNone/>
              <a:defRPr b="1" i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49834869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3">
            <a:extLst>
              <a:ext uri="{FF2B5EF4-FFF2-40B4-BE49-F238E27FC236}">
                <a16:creationId xmlns="" xmlns:a16="http://schemas.microsoft.com/office/drawing/2014/main" id="{F86F153D-F65F-D545-A342-2DDD54ED3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355" y="1400175"/>
            <a:ext cx="3218259" cy="5919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buFontTx/>
              <a:buNone/>
              <a:defRPr lang="en-US" sz="1200" b="1" i="0" dirty="0" smtClean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Здесь описание</a:t>
            </a:r>
            <a:endParaRPr lang="en-US" dirty="0"/>
          </a:p>
        </p:txBody>
      </p:sp>
      <p:sp>
        <p:nvSpPr>
          <p:cNvPr id="8" name="Прямоугольник 4">
            <a:extLst>
              <a:ext uri="{FF2B5EF4-FFF2-40B4-BE49-F238E27FC236}">
                <a16:creationId xmlns="" xmlns:a16="http://schemas.microsoft.com/office/drawing/2014/main" id="{4D61FB59-E243-AA4E-AA3B-A1B2F222CB11}"/>
              </a:ext>
            </a:extLst>
          </p:cNvPr>
          <p:cNvSpPr/>
          <p:nvPr userDrawn="1"/>
        </p:nvSpPr>
        <p:spPr>
          <a:xfrm>
            <a:off x="8655521" y="-8363"/>
            <a:ext cx="270272" cy="308610"/>
          </a:xfrm>
          <a:prstGeom prst="rect">
            <a:avLst/>
          </a:prstGeom>
          <a:solidFill>
            <a:srgbClr val="4EB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latin typeface="Monserra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="" xmlns:a16="http://schemas.microsoft.com/office/drawing/2014/main" id="{8980B67F-0646-FC44-B9BE-32E64022E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811" y="216939"/>
            <a:ext cx="7886700" cy="380510"/>
          </a:xfrm>
        </p:spPr>
        <p:txBody>
          <a:bodyPr vert="horz" lIns="68580" tIns="34290" rIns="68580" bIns="34290" rtlCol="0">
            <a:normAutofit/>
          </a:bodyPr>
          <a:lstStyle>
            <a:lvl1pPr>
              <a:defRPr lang="x-none" sz="2100" b="1" i="0">
                <a:solidFill>
                  <a:srgbClr val="565655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ru-RU" dirty="0"/>
              <a:t>Здесь заголовок слайда</a:t>
            </a:r>
            <a:endParaRPr lang="x-non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="" xmlns:a16="http://schemas.microsoft.com/office/drawing/2014/main" id="{B83157D1-4AE0-B44B-A9A9-DDE88BB6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011" y="4102"/>
            <a:ext cx="457751" cy="273844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D7DADA5-1315-9E4F-9CB9-53D80BD5E89F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="" xmlns:a16="http://schemas.microsoft.com/office/drawing/2014/main" id="{56EDD136-4527-A54D-A30F-8A90AC2C33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55705" y="1046202"/>
            <a:ext cx="4545806" cy="3280500"/>
          </a:xfrm>
        </p:spPr>
        <p:txBody>
          <a:bodyPr anchor="ctr"/>
          <a:lstStyle>
            <a:lvl1pPr marL="0" indent="0" algn="ctr">
              <a:buNone/>
              <a:defRPr b="1" i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x-none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3EEAC90E-1EC8-754C-8C4D-7875D5938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5355" y="1046203"/>
            <a:ext cx="3218259" cy="2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Здесь заголовок</a:t>
            </a:r>
            <a:endParaRPr lang="en-US" dirty="0"/>
          </a:p>
        </p:txBody>
      </p:sp>
      <p:sp>
        <p:nvSpPr>
          <p:cNvPr id="17" name="Текст 13">
            <a:extLst>
              <a:ext uri="{FF2B5EF4-FFF2-40B4-BE49-F238E27FC236}">
                <a16:creationId xmlns="" xmlns:a16="http://schemas.microsoft.com/office/drawing/2014/main" id="{8AC57C2D-84F7-1F44-88B5-DF2AD6F31EF9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15355" y="2551339"/>
            <a:ext cx="3218259" cy="5919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buFontTx/>
              <a:buNone/>
              <a:defRPr lang="en-US" sz="1200" b="1" i="0" dirty="0" smtClean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Здесь описание</a:t>
            </a:r>
            <a:endParaRPr lang="en-US" dirty="0"/>
          </a:p>
        </p:txBody>
      </p:sp>
      <p:sp>
        <p:nvSpPr>
          <p:cNvPr id="18" name="Текст 13">
            <a:extLst>
              <a:ext uri="{FF2B5EF4-FFF2-40B4-BE49-F238E27FC236}">
                <a16:creationId xmlns="" xmlns:a16="http://schemas.microsoft.com/office/drawing/2014/main" id="{FF7452CA-45CF-DB49-A841-0B8FC6DB3FD4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15355" y="2197366"/>
            <a:ext cx="3218259" cy="2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Здесь заголовок</a:t>
            </a:r>
            <a:endParaRPr lang="en-US" dirty="0"/>
          </a:p>
        </p:txBody>
      </p:sp>
      <p:sp>
        <p:nvSpPr>
          <p:cNvPr id="19" name="Текст 13">
            <a:extLst>
              <a:ext uri="{FF2B5EF4-FFF2-40B4-BE49-F238E27FC236}">
                <a16:creationId xmlns="" xmlns:a16="http://schemas.microsoft.com/office/drawing/2014/main" id="{752C23FA-DFC9-E845-A8A1-A7B91671159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15355" y="3743325"/>
            <a:ext cx="3218259" cy="5919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buFontTx/>
              <a:buNone/>
              <a:defRPr lang="en-US" sz="1200" b="1" i="0" dirty="0" smtClean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Здесь описание</a:t>
            </a:r>
            <a:endParaRPr lang="en-US" dirty="0"/>
          </a:p>
        </p:txBody>
      </p:sp>
      <p:sp>
        <p:nvSpPr>
          <p:cNvPr id="20" name="Текст 13">
            <a:extLst>
              <a:ext uri="{FF2B5EF4-FFF2-40B4-BE49-F238E27FC236}">
                <a16:creationId xmlns="" xmlns:a16="http://schemas.microsoft.com/office/drawing/2014/main" id="{E7FFAECC-1C65-4147-96F5-9CBED2B4EF3E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15355" y="3389353"/>
            <a:ext cx="3218259" cy="2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Здесь заголовок</a:t>
            </a:r>
            <a:endParaRPr lang="en-US" dirty="0"/>
          </a:p>
        </p:txBody>
      </p:sp>
      <p:pic>
        <p:nvPicPr>
          <p:cNvPr id="26" name="Изображение 4">
            <a:extLst>
              <a:ext uri="{FF2B5EF4-FFF2-40B4-BE49-F238E27FC236}">
                <a16:creationId xmlns="" xmlns:a16="http://schemas.microsoft.com/office/drawing/2014/main" id="{F3FB580B-0F27-8848-A5CC-07026B357F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8195185" y="949901"/>
            <a:ext cx="1266924" cy="29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94167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3">
            <a:extLst>
              <a:ext uri="{FF2B5EF4-FFF2-40B4-BE49-F238E27FC236}">
                <a16:creationId xmlns="" xmlns:a16="http://schemas.microsoft.com/office/drawing/2014/main" id="{F86F153D-F65F-D545-A342-2DDD54ED3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483" y="1400175"/>
            <a:ext cx="3218259" cy="5919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buFontTx/>
              <a:buNone/>
              <a:defRPr lang="en-US" sz="1200" b="1" i="0" dirty="0" smtClean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Здесь описание</a:t>
            </a:r>
            <a:endParaRPr lang="en-US" dirty="0"/>
          </a:p>
        </p:txBody>
      </p:sp>
      <p:sp>
        <p:nvSpPr>
          <p:cNvPr id="8" name="Прямоугольник 4">
            <a:extLst>
              <a:ext uri="{FF2B5EF4-FFF2-40B4-BE49-F238E27FC236}">
                <a16:creationId xmlns="" xmlns:a16="http://schemas.microsoft.com/office/drawing/2014/main" id="{4D61FB59-E243-AA4E-AA3B-A1B2F222CB11}"/>
              </a:ext>
            </a:extLst>
          </p:cNvPr>
          <p:cNvSpPr/>
          <p:nvPr userDrawn="1"/>
        </p:nvSpPr>
        <p:spPr>
          <a:xfrm>
            <a:off x="8655521" y="-8363"/>
            <a:ext cx="270272" cy="308610"/>
          </a:xfrm>
          <a:prstGeom prst="rect">
            <a:avLst/>
          </a:prstGeom>
          <a:solidFill>
            <a:srgbClr val="4EB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latin typeface="Monserra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="" xmlns:a16="http://schemas.microsoft.com/office/drawing/2014/main" id="{8980B67F-0646-FC44-B9BE-32E64022E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811" y="216939"/>
            <a:ext cx="7886700" cy="380510"/>
          </a:xfrm>
        </p:spPr>
        <p:txBody>
          <a:bodyPr vert="horz" lIns="68580" tIns="34290" rIns="68580" bIns="34290" rtlCol="0">
            <a:normAutofit/>
          </a:bodyPr>
          <a:lstStyle>
            <a:lvl1pPr>
              <a:defRPr lang="x-none" sz="2100" b="1" i="0">
                <a:solidFill>
                  <a:srgbClr val="565655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ru-RU" dirty="0"/>
              <a:t>Здесь заголовок слайда</a:t>
            </a:r>
            <a:endParaRPr lang="x-none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="" xmlns:a16="http://schemas.microsoft.com/office/drawing/2014/main" id="{B83157D1-4AE0-B44B-A9A9-DDE88BB6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011" y="4102"/>
            <a:ext cx="457751" cy="273844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D7DADA5-1315-9E4F-9CB9-53D80BD5E89F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3EEAC90E-1EC8-754C-8C4D-7875D5938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7483" y="1046203"/>
            <a:ext cx="3218259" cy="2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Здесь заголовок</a:t>
            </a:r>
            <a:endParaRPr lang="en-US" dirty="0"/>
          </a:p>
        </p:txBody>
      </p:sp>
      <p:sp>
        <p:nvSpPr>
          <p:cNvPr id="17" name="Текст 13">
            <a:extLst>
              <a:ext uri="{FF2B5EF4-FFF2-40B4-BE49-F238E27FC236}">
                <a16:creationId xmlns="" xmlns:a16="http://schemas.microsoft.com/office/drawing/2014/main" id="{8AC57C2D-84F7-1F44-88B5-DF2AD6F31E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7483" y="2551339"/>
            <a:ext cx="3218259" cy="5919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buFontTx/>
              <a:buNone/>
              <a:defRPr lang="en-US" sz="1200" b="1" i="0" dirty="0" smtClean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Здесь описание</a:t>
            </a:r>
            <a:endParaRPr lang="en-US" dirty="0"/>
          </a:p>
        </p:txBody>
      </p:sp>
      <p:sp>
        <p:nvSpPr>
          <p:cNvPr id="18" name="Текст 13">
            <a:extLst>
              <a:ext uri="{FF2B5EF4-FFF2-40B4-BE49-F238E27FC236}">
                <a16:creationId xmlns="" xmlns:a16="http://schemas.microsoft.com/office/drawing/2014/main" id="{FF7452CA-45CF-DB49-A841-0B8FC6DB3F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7483" y="2197366"/>
            <a:ext cx="3218259" cy="2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Здесь заголовок</a:t>
            </a:r>
            <a:endParaRPr lang="en-US" dirty="0"/>
          </a:p>
        </p:txBody>
      </p:sp>
      <p:sp>
        <p:nvSpPr>
          <p:cNvPr id="19" name="Текст 13">
            <a:extLst>
              <a:ext uri="{FF2B5EF4-FFF2-40B4-BE49-F238E27FC236}">
                <a16:creationId xmlns="" xmlns:a16="http://schemas.microsoft.com/office/drawing/2014/main" id="{752C23FA-DFC9-E845-A8A1-A7B9167115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7483" y="3743325"/>
            <a:ext cx="3218259" cy="5919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buFontTx/>
              <a:buNone/>
              <a:defRPr lang="en-US" sz="1200" b="1" i="0" dirty="0" smtClean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Здесь описание</a:t>
            </a:r>
            <a:endParaRPr lang="en-US" dirty="0"/>
          </a:p>
        </p:txBody>
      </p:sp>
      <p:sp>
        <p:nvSpPr>
          <p:cNvPr id="20" name="Текст 13">
            <a:extLst>
              <a:ext uri="{FF2B5EF4-FFF2-40B4-BE49-F238E27FC236}">
                <a16:creationId xmlns="" xmlns:a16="http://schemas.microsoft.com/office/drawing/2014/main" id="{E7FFAECC-1C65-4147-96F5-9CBED2B4EF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7483" y="3389353"/>
            <a:ext cx="3218259" cy="2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Здесь заголовок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="" xmlns:a16="http://schemas.microsoft.com/office/drawing/2014/main" id="{6B42934E-8E3C-4B43-8AB1-0AA74F8314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9819" y="1400175"/>
            <a:ext cx="3218259" cy="5919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buFontTx/>
              <a:buNone/>
              <a:defRPr lang="en-US" sz="1200" b="1" i="0" dirty="0" smtClean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Здесь описание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="" xmlns:a16="http://schemas.microsoft.com/office/drawing/2014/main" id="{8ECDA552-0991-2F4C-89A7-84D2049972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9819" y="1046203"/>
            <a:ext cx="3218259" cy="2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Здесь заголовок</a:t>
            </a:r>
            <a:endParaRPr lang="en-US" dirty="0"/>
          </a:p>
        </p:txBody>
      </p:sp>
      <p:sp>
        <p:nvSpPr>
          <p:cNvPr id="25" name="Текст 13">
            <a:extLst>
              <a:ext uri="{FF2B5EF4-FFF2-40B4-BE49-F238E27FC236}">
                <a16:creationId xmlns="" xmlns:a16="http://schemas.microsoft.com/office/drawing/2014/main" id="{67C8E0C1-FF0A-FD4F-AB11-DCFC96749B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9819" y="2551339"/>
            <a:ext cx="3218259" cy="5919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buFontTx/>
              <a:buNone/>
              <a:defRPr lang="en-US" sz="1200" b="1" i="0" dirty="0" smtClean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Здесь описание</a:t>
            </a:r>
            <a:endParaRPr lang="en-US" dirty="0"/>
          </a:p>
        </p:txBody>
      </p:sp>
      <p:sp>
        <p:nvSpPr>
          <p:cNvPr id="26" name="Текст 13">
            <a:extLst>
              <a:ext uri="{FF2B5EF4-FFF2-40B4-BE49-F238E27FC236}">
                <a16:creationId xmlns="" xmlns:a16="http://schemas.microsoft.com/office/drawing/2014/main" id="{16B026F9-2610-C74C-8F79-95DB395286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9819" y="2197366"/>
            <a:ext cx="3218259" cy="2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Здесь заголовок</a:t>
            </a:r>
            <a:endParaRPr lang="en-US" dirty="0"/>
          </a:p>
        </p:txBody>
      </p:sp>
      <p:sp>
        <p:nvSpPr>
          <p:cNvPr id="27" name="Текст 13">
            <a:extLst>
              <a:ext uri="{FF2B5EF4-FFF2-40B4-BE49-F238E27FC236}">
                <a16:creationId xmlns="" xmlns:a16="http://schemas.microsoft.com/office/drawing/2014/main" id="{080EE45E-B5A4-AF41-B14B-CCDC6D1EFC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9819" y="3743325"/>
            <a:ext cx="3218259" cy="5919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buFontTx/>
              <a:buNone/>
              <a:defRPr lang="en-US" sz="1200" b="1" i="0" dirty="0" smtClean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Здесь описание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="" xmlns:a16="http://schemas.microsoft.com/office/drawing/2014/main" id="{3567E762-7303-4F47-867F-E8D2810340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09819" y="3389353"/>
            <a:ext cx="3218259" cy="2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Здесь заголовок</a:t>
            </a:r>
            <a:endParaRPr lang="en-US" dirty="0"/>
          </a:p>
        </p:txBody>
      </p:sp>
      <p:pic>
        <p:nvPicPr>
          <p:cNvPr id="28" name="Изображение 4">
            <a:extLst>
              <a:ext uri="{FF2B5EF4-FFF2-40B4-BE49-F238E27FC236}">
                <a16:creationId xmlns="" xmlns:a16="http://schemas.microsoft.com/office/drawing/2014/main" id="{4280F75A-3EB1-FA4D-A4FF-6FD790A25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8195185" y="949901"/>
            <a:ext cx="1266924" cy="29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3540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4">
            <a:extLst>
              <a:ext uri="{FF2B5EF4-FFF2-40B4-BE49-F238E27FC236}">
                <a16:creationId xmlns="" xmlns:a16="http://schemas.microsoft.com/office/drawing/2014/main" id="{C3D274B7-E7EF-B346-8229-71E42ED75DC9}"/>
              </a:ext>
            </a:extLst>
          </p:cNvPr>
          <p:cNvSpPr/>
          <p:nvPr userDrawn="1"/>
        </p:nvSpPr>
        <p:spPr>
          <a:xfrm>
            <a:off x="8655521" y="-8363"/>
            <a:ext cx="270272" cy="308610"/>
          </a:xfrm>
          <a:prstGeom prst="rect">
            <a:avLst/>
          </a:prstGeom>
          <a:solidFill>
            <a:srgbClr val="4EB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latin typeface="Monserrat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D545A018-B4BB-D740-A49F-5FA1CBF4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011" y="4102"/>
            <a:ext cx="457751" cy="273844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D7DADA5-1315-9E4F-9CB9-53D80BD5E89F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20">
            <a:extLst>
              <a:ext uri="{FF2B5EF4-FFF2-40B4-BE49-F238E27FC236}">
                <a16:creationId xmlns="" xmlns:a16="http://schemas.microsoft.com/office/drawing/2014/main" id="{1B8F688D-78A6-874A-8F13-DB8D294525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811" y="216939"/>
            <a:ext cx="7886700" cy="380510"/>
          </a:xfrm>
        </p:spPr>
        <p:txBody>
          <a:bodyPr vert="horz" lIns="68580" tIns="34290" rIns="68580" bIns="34290" rtlCol="0">
            <a:normAutofit/>
          </a:bodyPr>
          <a:lstStyle>
            <a:lvl1pPr>
              <a:defRPr lang="x-none" sz="2100" b="1" i="0">
                <a:solidFill>
                  <a:srgbClr val="565655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ru-RU" dirty="0"/>
              <a:t>Здесь заголовок слайда</a:t>
            </a:r>
            <a:endParaRPr lang="x-none" dirty="0"/>
          </a:p>
        </p:txBody>
      </p:sp>
      <p:pic>
        <p:nvPicPr>
          <p:cNvPr id="10" name="Изображение 4">
            <a:extLst>
              <a:ext uri="{FF2B5EF4-FFF2-40B4-BE49-F238E27FC236}">
                <a16:creationId xmlns="" xmlns:a16="http://schemas.microsoft.com/office/drawing/2014/main" id="{78B58049-7A74-2644-97B8-B6E9B027EE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8195185" y="949901"/>
            <a:ext cx="1266924" cy="29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57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2CE16EAD-83DD-2845-99DB-B4200BB4FD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811" y="2099434"/>
            <a:ext cx="3955774" cy="3470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800" b="1" i="0">
                <a:solidFill>
                  <a:srgbClr val="00B5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0" name="Изображение 4">
            <a:extLst>
              <a:ext uri="{FF2B5EF4-FFF2-40B4-BE49-F238E27FC236}">
                <a16:creationId xmlns="" xmlns:a16="http://schemas.microsoft.com/office/drawing/2014/main" id="{B4928568-7F84-A44E-B3EF-B9B0FD79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8227" y="613314"/>
            <a:ext cx="3955774" cy="452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Текст 5">
            <a:extLst>
              <a:ext uri="{FF2B5EF4-FFF2-40B4-BE49-F238E27FC236}">
                <a16:creationId xmlns="" xmlns:a16="http://schemas.microsoft.com/office/drawing/2014/main" id="{1D76D8B3-EE93-F64C-93B1-4BDB31AAD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811" y="2562004"/>
            <a:ext cx="3955774" cy="3470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ru-RU" dirty="0"/>
              <a:t>Телефон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="" xmlns:a16="http://schemas.microsoft.com/office/drawing/2014/main" id="{4A824808-D5FB-9945-88B7-CFC2CCC8EF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4811" y="2870117"/>
            <a:ext cx="3955774" cy="3470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 dirty="0"/>
              <a:t>E-mail</a:t>
            </a:r>
            <a:endParaRPr lang="ru-RU" dirty="0"/>
          </a:p>
        </p:txBody>
      </p:sp>
      <p:sp>
        <p:nvSpPr>
          <p:cNvPr id="17" name="Прямоугольник 4">
            <a:extLst>
              <a:ext uri="{FF2B5EF4-FFF2-40B4-BE49-F238E27FC236}">
                <a16:creationId xmlns="" xmlns:a16="http://schemas.microsoft.com/office/drawing/2014/main" id="{1245569A-9EC7-E046-968E-3D36B6C29634}"/>
              </a:ext>
            </a:extLst>
          </p:cNvPr>
          <p:cNvSpPr/>
          <p:nvPr userDrawn="1"/>
        </p:nvSpPr>
        <p:spPr>
          <a:xfrm>
            <a:off x="8655521" y="-8363"/>
            <a:ext cx="270272" cy="308610"/>
          </a:xfrm>
          <a:prstGeom prst="rect">
            <a:avLst/>
          </a:prstGeom>
          <a:solidFill>
            <a:srgbClr val="4EB7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latin typeface="Monserrat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="" xmlns:a16="http://schemas.microsoft.com/office/drawing/2014/main" id="{30AB73D3-4CF5-134B-9B4A-3832E51B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011" y="4102"/>
            <a:ext cx="457751" cy="273844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AD7DADA5-1315-9E4F-9CB9-53D80BD5E89F}" type="slidenum">
              <a:rPr lang="x-none" smtClean="0"/>
              <a:pPr/>
              <a:t>‹#›</a:t>
            </a:fld>
            <a:endParaRPr lang="x-none" dirty="0"/>
          </a:p>
        </p:txBody>
      </p:sp>
      <p:pic>
        <p:nvPicPr>
          <p:cNvPr id="11" name="Изображение 4">
            <a:extLst>
              <a:ext uri="{FF2B5EF4-FFF2-40B4-BE49-F238E27FC236}">
                <a16:creationId xmlns="" xmlns:a16="http://schemas.microsoft.com/office/drawing/2014/main" id="{6698512B-E9A5-3A45-95BB-51D32461FD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8195185" y="949901"/>
            <a:ext cx="1266924" cy="29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206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ло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E627CEA-93F3-E045-8CAD-0ECE1F2C6645}"/>
              </a:ext>
            </a:extLst>
          </p:cNvPr>
          <p:cNvSpPr/>
          <p:nvPr userDrawn="1"/>
        </p:nvSpPr>
        <p:spPr>
          <a:xfrm>
            <a:off x="3462232" y="2225501"/>
            <a:ext cx="3392660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ru-RU" sz="4100" b="1" i="0" dirty="0">
                <a:solidFill>
                  <a:srgbClr val="00B5C0"/>
                </a:solidFill>
                <a:latin typeface="Arial" panose="020B0604020202020204" pitchFamily="34" charset="0"/>
              </a:rPr>
              <a:t>Приложение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4EBD65B2-0062-BC45-BCDB-04A48AABB9AA}"/>
              </a:ext>
            </a:extLst>
          </p:cNvPr>
          <p:cNvSpPr/>
          <p:nvPr userDrawn="1"/>
        </p:nvSpPr>
        <p:spPr>
          <a:xfrm>
            <a:off x="1705233" y="1816444"/>
            <a:ext cx="1510613" cy="1510613"/>
          </a:xfrm>
          <a:prstGeom prst="ellipse">
            <a:avLst/>
          </a:prstGeom>
          <a:gradFill>
            <a:gsLst>
              <a:gs pos="0">
                <a:srgbClr val="2AB6BD"/>
              </a:gs>
              <a:gs pos="100000">
                <a:srgbClr val="5CBA99"/>
              </a:gs>
            </a:gsLst>
            <a:lin ang="1537875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kumimoji="0" lang="x-none">
              <a:latin typeface="Monserra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ED5CB00-B747-2144-AD6A-65939B5F2A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083" y="2149312"/>
            <a:ext cx="842912" cy="8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037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E483464-A7D1-0B45-B694-563CE2EAAD52}"/>
              </a:ext>
            </a:extLst>
          </p:cNvPr>
          <p:cNvGrpSpPr/>
          <p:nvPr userDrawn="1"/>
        </p:nvGrpSpPr>
        <p:grpSpPr>
          <a:xfrm>
            <a:off x="53997" y="-52550"/>
            <a:ext cx="8981882" cy="5126177"/>
            <a:chOff x="34925" y="-20638"/>
            <a:chExt cx="9012238" cy="5143501"/>
          </a:xfrm>
        </p:grpSpPr>
        <p:pic>
          <p:nvPicPr>
            <p:cNvPr id="18" name="Изображение 4">
              <a:extLst>
                <a:ext uri="{FF2B5EF4-FFF2-40B4-BE49-F238E27FC236}">
                  <a16:creationId xmlns="" xmlns:a16="http://schemas.microsoft.com/office/drawing/2014/main" id="{949B5B0C-F268-5242-AA87-EAE8723998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" y="-20638"/>
              <a:ext cx="9012238" cy="5143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Прямоугольник 5">
              <a:extLst>
                <a:ext uri="{FF2B5EF4-FFF2-40B4-BE49-F238E27FC236}">
                  <a16:creationId xmlns="" xmlns:a16="http://schemas.microsoft.com/office/drawing/2014/main" id="{77846E52-C4CC-174B-AB1D-F3A2A6A5EB7F}"/>
                </a:ext>
              </a:extLst>
            </p:cNvPr>
            <p:cNvSpPr/>
            <p:nvPr userDrawn="1"/>
          </p:nvSpPr>
          <p:spPr>
            <a:xfrm>
              <a:off x="2484438" y="1779588"/>
              <a:ext cx="4535487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ru-RU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E627CEA-93F3-E045-8CAD-0ECE1F2C6645}"/>
              </a:ext>
            </a:extLst>
          </p:cNvPr>
          <p:cNvSpPr/>
          <p:nvPr userDrawn="1"/>
        </p:nvSpPr>
        <p:spPr>
          <a:xfrm>
            <a:off x="2785702" y="2014249"/>
            <a:ext cx="3432671" cy="99257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ru-RU" sz="6000" b="1" i="0" dirty="0">
                <a:solidFill>
                  <a:srgbClr val="00B5C0"/>
                </a:solidFill>
                <a:latin typeface="Arial" panose="020B0604020202020204" pitchFamily="34" charset="0"/>
              </a:rPr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416725701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13A6B2A-4F07-CF49-B128-937A323D4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7CAF50-32AE-4449-80A3-866F9AE47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4D9679-3BBD-B241-971F-F6174B15B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965DF-A003-CE4B-879E-0F397B37B3B4}" type="datetime1">
              <a:rPr lang="ru-RU" smtClean="0"/>
              <a:t>03.12.2020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B806AC3-D01B-664D-A648-F69A18D2A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8A3F37-91E6-4343-8EAF-395A6BCB7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DADA5-1315-9E4F-9CB9-53D80BD5E89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9793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9" r:id="rId3"/>
    <p:sldLayoutId id="2147483660" r:id="rId4"/>
    <p:sldLayoutId id="2147483656" r:id="rId5"/>
    <p:sldLayoutId id="2147483658" r:id="rId6"/>
    <p:sldLayoutId id="2147483657" r:id="rId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9.png"/><Relationship Id="rId18" Type="http://schemas.openxmlformats.org/officeDocument/2006/relationships/image" Target="../media/image31.svg"/><Relationship Id="rId3" Type="http://schemas.openxmlformats.org/officeDocument/2006/relationships/image" Target="../media/image13.png"/><Relationship Id="rId21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5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11" Type="http://schemas.openxmlformats.org/officeDocument/2006/relationships/image" Target="../media/image18.png"/><Relationship Id="rId24" Type="http://schemas.openxmlformats.org/officeDocument/2006/relationships/image" Target="../media/image37.sv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17.svg"/><Relationship Id="rId9" Type="http://schemas.openxmlformats.org/officeDocument/2006/relationships/image" Target="../media/image16.png"/><Relationship Id="rId14" Type="http://schemas.openxmlformats.org/officeDocument/2006/relationships/image" Target="../media/image27.svg"/><Relationship Id="rId22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30.png"/><Relationship Id="rId18" Type="http://schemas.openxmlformats.org/officeDocument/2006/relationships/image" Target="../media/image53.svg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image" Target="../media/image4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11" Type="http://schemas.openxmlformats.org/officeDocument/2006/relationships/image" Target="../media/image29.png"/><Relationship Id="rId24" Type="http://schemas.openxmlformats.org/officeDocument/2006/relationships/image" Target="../media/image59.sv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image" Target="../media/image45.svg"/><Relationship Id="rId19" Type="http://schemas.openxmlformats.org/officeDocument/2006/relationships/image" Target="../media/image33.png"/><Relationship Id="rId4" Type="http://schemas.openxmlformats.org/officeDocument/2006/relationships/image" Target="../media/image39.svg"/><Relationship Id="rId9" Type="http://schemas.openxmlformats.org/officeDocument/2006/relationships/image" Target="../media/image28.png"/><Relationship Id="rId14" Type="http://schemas.openxmlformats.org/officeDocument/2006/relationships/image" Target="../media/image49.svg"/><Relationship Id="rId22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5" Type="http://schemas.openxmlformats.org/officeDocument/2006/relationships/image" Target="../media/image37.png"/><Relationship Id="rId4" Type="http://schemas.openxmlformats.org/officeDocument/2006/relationships/image" Target="../media/image6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Рисунок 68">
            <a:extLst>
              <a:ext uri="{FF2B5EF4-FFF2-40B4-BE49-F238E27FC236}">
                <a16:creationId xmlns="" xmlns:a16="http://schemas.microsoft.com/office/drawing/2014/main" id="{A9D9C010-20B2-4732-9D8F-E0A8D068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02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E7DCAA5-DA26-334B-8752-5357AE72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ADA5-1315-9E4F-9CB9-53D80BD5E89F}" type="slidenum">
              <a:rPr lang="x-none" smtClean="0"/>
              <a:pPr/>
              <a:t>1</a:t>
            </a:fld>
            <a:endParaRPr lang="x-none" dirty="0"/>
          </a:p>
        </p:txBody>
      </p:sp>
      <p:sp>
        <p:nvSpPr>
          <p:cNvPr id="4" name="Line">
            <a:extLst>
              <a:ext uri="{FF2B5EF4-FFF2-40B4-BE49-F238E27FC236}">
                <a16:creationId xmlns="" xmlns:a16="http://schemas.microsoft.com/office/drawing/2014/main" id="{C5DC5513-52AC-5546-BABF-FE34CC4018CB}"/>
              </a:ext>
            </a:extLst>
          </p:cNvPr>
          <p:cNvSpPr/>
          <p:nvPr/>
        </p:nvSpPr>
        <p:spPr>
          <a:xfrm>
            <a:off x="2774193" y="1622887"/>
            <a:ext cx="95256" cy="300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="" xmlns:a16="http://schemas.microsoft.com/office/drawing/2014/main" id="{9A9156F3-9B15-A742-BECE-E499739B594A}"/>
              </a:ext>
            </a:extLst>
          </p:cNvPr>
          <p:cNvSpPr/>
          <p:nvPr/>
        </p:nvSpPr>
        <p:spPr>
          <a:xfrm flipH="1">
            <a:off x="6113549" y="1447773"/>
            <a:ext cx="59633" cy="4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9" y="0"/>
                </a:moveTo>
                <a:lnTo>
                  <a:pt x="21600" y="3080"/>
                </a:lnTo>
                <a:lnTo>
                  <a:pt x="21600" y="18472"/>
                </a:lnTo>
                <a:lnTo>
                  <a:pt x="0" y="21600"/>
                </a:lnTo>
                <a:lnTo>
                  <a:pt x="32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6" name="Shape">
            <a:extLst>
              <a:ext uri="{FF2B5EF4-FFF2-40B4-BE49-F238E27FC236}">
                <a16:creationId xmlns="" xmlns:a16="http://schemas.microsoft.com/office/drawing/2014/main" id="{6F9FD044-728D-9A4A-A2ED-7FE9AD957D30}"/>
              </a:ext>
            </a:extLst>
          </p:cNvPr>
          <p:cNvSpPr/>
          <p:nvPr/>
        </p:nvSpPr>
        <p:spPr>
          <a:xfrm flipH="1">
            <a:off x="6113549" y="2417032"/>
            <a:ext cx="59633" cy="4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9" y="0"/>
                </a:moveTo>
                <a:lnTo>
                  <a:pt x="21600" y="3080"/>
                </a:lnTo>
                <a:lnTo>
                  <a:pt x="21600" y="18472"/>
                </a:lnTo>
                <a:lnTo>
                  <a:pt x="0" y="21600"/>
                </a:lnTo>
                <a:lnTo>
                  <a:pt x="32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="" xmlns:a16="http://schemas.microsoft.com/office/drawing/2014/main" id="{1CF9B2EF-E49F-2244-A36C-3DFAEA105943}"/>
              </a:ext>
            </a:extLst>
          </p:cNvPr>
          <p:cNvSpPr/>
          <p:nvPr/>
        </p:nvSpPr>
        <p:spPr>
          <a:xfrm flipH="1">
            <a:off x="6113549" y="3412925"/>
            <a:ext cx="59633" cy="4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9" y="0"/>
                </a:moveTo>
                <a:lnTo>
                  <a:pt x="21600" y="3080"/>
                </a:lnTo>
                <a:lnTo>
                  <a:pt x="21600" y="18472"/>
                </a:lnTo>
                <a:lnTo>
                  <a:pt x="0" y="21600"/>
                </a:lnTo>
                <a:lnTo>
                  <a:pt x="32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2" name="Rounded Rectangle">
            <a:extLst>
              <a:ext uri="{FF2B5EF4-FFF2-40B4-BE49-F238E27FC236}">
                <a16:creationId xmlns="" xmlns:a16="http://schemas.microsoft.com/office/drawing/2014/main" id="{838EC1D5-541F-5B44-94EB-2E4A03182A30}"/>
              </a:ext>
            </a:extLst>
          </p:cNvPr>
          <p:cNvSpPr/>
          <p:nvPr/>
        </p:nvSpPr>
        <p:spPr>
          <a:xfrm>
            <a:off x="124072" y="1318982"/>
            <a:ext cx="2596569" cy="669453"/>
          </a:xfrm>
          <a:prstGeom prst="roundRect">
            <a:avLst>
              <a:gd name="adj" fmla="val 8328"/>
            </a:avLst>
          </a:prstGeom>
          <a:solidFill>
            <a:srgbClr val="07ABB0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 b="1" dirty="0"/>
          </a:p>
        </p:txBody>
      </p:sp>
      <p:sp>
        <p:nvSpPr>
          <p:cNvPr id="13" name="Блокчейн платформа">
            <a:extLst>
              <a:ext uri="{FF2B5EF4-FFF2-40B4-BE49-F238E27FC236}">
                <a16:creationId xmlns="" xmlns:a16="http://schemas.microsoft.com/office/drawing/2014/main" id="{23BAE9FC-338C-104F-B621-CD97CDA94028}"/>
              </a:ext>
            </a:extLst>
          </p:cNvPr>
          <p:cNvSpPr txBox="1"/>
          <p:nvPr/>
        </p:nvSpPr>
        <p:spPr>
          <a:xfrm>
            <a:off x="124072" y="1295920"/>
            <a:ext cx="2099468" cy="7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 err="1">
                <a:latin typeface="Times New Roman" pitchFamily="18" charset="0"/>
                <a:cs typeface="Times New Roman" pitchFamily="18" charset="0"/>
              </a:rPr>
              <a:t>Мониторинг</a:t>
            </a:r>
            <a:r>
              <a:rPr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 err="1">
                <a:latin typeface="Times New Roman" pitchFamily="18" charset="0"/>
                <a:cs typeface="Times New Roman" pitchFamily="18" charset="0"/>
              </a:rPr>
              <a:t>использования</a:t>
            </a:r>
            <a:r>
              <a:rPr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 err="1">
                <a:latin typeface="Times New Roman" pitchFamily="18" charset="0"/>
                <a:cs typeface="Times New Roman" pitchFamily="18" charset="0"/>
              </a:rPr>
              <a:t>земель</a:t>
            </a:r>
            <a:r>
              <a:rPr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 err="1">
                <a:latin typeface="Times New Roman" pitchFamily="18" charset="0"/>
                <a:cs typeface="Times New Roman" pitchFamily="18" charset="0"/>
              </a:rPr>
              <a:t>сельхозназначения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ounded Rectangle">
            <a:extLst>
              <a:ext uri="{FF2B5EF4-FFF2-40B4-BE49-F238E27FC236}">
                <a16:creationId xmlns="" xmlns:a16="http://schemas.microsoft.com/office/drawing/2014/main" id="{7D38B4C3-3201-1A42-9A88-05DD408B5815}"/>
              </a:ext>
            </a:extLst>
          </p:cNvPr>
          <p:cNvSpPr/>
          <p:nvPr/>
        </p:nvSpPr>
        <p:spPr>
          <a:xfrm>
            <a:off x="2137913" y="1364848"/>
            <a:ext cx="535419" cy="57772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5" name="Rounded Rectangle">
            <a:extLst>
              <a:ext uri="{FF2B5EF4-FFF2-40B4-BE49-F238E27FC236}">
                <a16:creationId xmlns="" xmlns:a16="http://schemas.microsoft.com/office/drawing/2014/main" id="{D3A175FA-5B86-BC42-A262-43B9EDF279A3}"/>
              </a:ext>
            </a:extLst>
          </p:cNvPr>
          <p:cNvSpPr/>
          <p:nvPr/>
        </p:nvSpPr>
        <p:spPr>
          <a:xfrm>
            <a:off x="124072" y="2334850"/>
            <a:ext cx="2596570" cy="669453"/>
          </a:xfrm>
          <a:prstGeom prst="roundRect">
            <a:avLst>
              <a:gd name="adj" fmla="val 8328"/>
            </a:avLst>
          </a:prstGeom>
          <a:solidFill>
            <a:srgbClr val="07ABB0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6" name="Блокчейн платформа">
            <a:extLst>
              <a:ext uri="{FF2B5EF4-FFF2-40B4-BE49-F238E27FC236}">
                <a16:creationId xmlns="" xmlns:a16="http://schemas.microsoft.com/office/drawing/2014/main" id="{3FD54890-4437-C84B-9889-1C96DB11F31E}"/>
              </a:ext>
            </a:extLst>
          </p:cNvPr>
          <p:cNvSpPr txBox="1"/>
          <p:nvPr/>
        </p:nvSpPr>
        <p:spPr>
          <a:xfrm>
            <a:off x="124071" y="2419511"/>
            <a:ext cx="2098256" cy="500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>
            <a:defPPr>
              <a:defRPr lang="x-none"/>
            </a:defPPr>
            <a:lvl1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sz="1400" dirty="0" err="1">
                <a:latin typeface="Times New Roman" pitchFamily="18" charset="0"/>
                <a:cs typeface="Times New Roman" pitchFamily="18" charset="0"/>
              </a:rPr>
              <a:t>Выявление</a:t>
            </a:r>
            <a:r>
              <a:rPr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400" dirty="0" err="1">
                <a:latin typeface="Times New Roman" pitchFamily="18" charset="0"/>
                <a:cs typeface="Times New Roman" pitchFamily="18" charset="0"/>
              </a:rPr>
              <a:t>незаконной</a:t>
            </a:r>
            <a:r>
              <a:rPr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400" dirty="0" err="1">
                <a:latin typeface="Times New Roman" pitchFamily="18" charset="0"/>
                <a:cs typeface="Times New Roman" pitchFamily="18" charset="0"/>
              </a:rPr>
              <a:t>вырубки</a:t>
            </a:r>
            <a:r>
              <a:rPr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1400" dirty="0" err="1">
                <a:latin typeface="Times New Roman" pitchFamily="18" charset="0"/>
                <a:cs typeface="Times New Roman" pitchFamily="18" charset="0"/>
              </a:rPr>
              <a:t>леса</a:t>
            </a:r>
            <a:endParaRPr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ounded Rectangle">
            <a:extLst>
              <a:ext uri="{FF2B5EF4-FFF2-40B4-BE49-F238E27FC236}">
                <a16:creationId xmlns="" xmlns:a16="http://schemas.microsoft.com/office/drawing/2014/main" id="{07A59E7F-6F3D-044C-9C29-E2668540C83F}"/>
              </a:ext>
            </a:extLst>
          </p:cNvPr>
          <p:cNvSpPr/>
          <p:nvPr/>
        </p:nvSpPr>
        <p:spPr>
          <a:xfrm>
            <a:off x="2138608" y="2380717"/>
            <a:ext cx="534724" cy="57772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8" name="Rounded Rectangle">
            <a:extLst>
              <a:ext uri="{FF2B5EF4-FFF2-40B4-BE49-F238E27FC236}">
                <a16:creationId xmlns="" xmlns:a16="http://schemas.microsoft.com/office/drawing/2014/main" id="{A7FB7A1D-3772-7A46-B859-CDC0F5707FFC}"/>
              </a:ext>
            </a:extLst>
          </p:cNvPr>
          <p:cNvSpPr/>
          <p:nvPr/>
        </p:nvSpPr>
        <p:spPr>
          <a:xfrm>
            <a:off x="124070" y="3370693"/>
            <a:ext cx="2596571" cy="669452"/>
          </a:xfrm>
          <a:prstGeom prst="roundRect">
            <a:avLst>
              <a:gd name="adj" fmla="val 8328"/>
            </a:avLst>
          </a:prstGeom>
          <a:solidFill>
            <a:srgbClr val="07ABB0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9" name="Блокчейн платформа">
            <a:extLst>
              <a:ext uri="{FF2B5EF4-FFF2-40B4-BE49-F238E27FC236}">
                <a16:creationId xmlns="" xmlns:a16="http://schemas.microsoft.com/office/drawing/2014/main" id="{0089F76A-FBAB-D24A-BB60-07AD318915CB}"/>
              </a:ext>
            </a:extLst>
          </p:cNvPr>
          <p:cNvSpPr txBox="1"/>
          <p:nvPr/>
        </p:nvSpPr>
        <p:spPr>
          <a:xfrm>
            <a:off x="182880" y="3347631"/>
            <a:ext cx="1915313" cy="7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>
            <a:defPPr>
              <a:defRPr lang="x-none"/>
            </a:defPPr>
            <a:lvl1pPr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dirty="0" err="1">
                <a:latin typeface="Times New Roman" pitchFamily="18" charset="0"/>
                <a:cs typeface="Times New Roman" pitchFamily="18" charset="0"/>
              </a:rPr>
              <a:t>Мониторинг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err="1">
                <a:latin typeface="Times New Roman" pitchFamily="18" charset="0"/>
                <a:cs typeface="Times New Roman" pitchFamily="18" charset="0"/>
              </a:rPr>
              <a:t>распространения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err="1">
                <a:latin typeface="Times New Roman" pitchFamily="18" charset="0"/>
                <a:cs typeface="Times New Roman" pitchFamily="18" charset="0"/>
              </a:rPr>
              <a:t>инвазивных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err="1">
                <a:latin typeface="Times New Roman" pitchFamily="18" charset="0"/>
                <a:cs typeface="Times New Roman" pitchFamily="18" charset="0"/>
              </a:rPr>
              <a:t>растений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="" xmlns:a16="http://schemas.microsoft.com/office/drawing/2014/main" id="{4B269AEB-1639-3F46-9855-1A99D27C9CD3}"/>
              </a:ext>
            </a:extLst>
          </p:cNvPr>
          <p:cNvSpPr/>
          <p:nvPr/>
        </p:nvSpPr>
        <p:spPr>
          <a:xfrm>
            <a:off x="2077423" y="3416559"/>
            <a:ext cx="595909" cy="57772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1" name="Rounded Rectangle">
            <a:extLst>
              <a:ext uri="{FF2B5EF4-FFF2-40B4-BE49-F238E27FC236}">
                <a16:creationId xmlns="" xmlns:a16="http://schemas.microsoft.com/office/drawing/2014/main" id="{1BD4BB2A-493A-954C-B164-4741A044F9EE}"/>
              </a:ext>
            </a:extLst>
          </p:cNvPr>
          <p:cNvSpPr/>
          <p:nvPr/>
        </p:nvSpPr>
        <p:spPr>
          <a:xfrm>
            <a:off x="6173194" y="1318982"/>
            <a:ext cx="2842568" cy="669453"/>
          </a:xfrm>
          <a:prstGeom prst="roundRect">
            <a:avLst>
              <a:gd name="adj" fmla="val 8328"/>
            </a:avLst>
          </a:prstGeom>
          <a:solidFill>
            <a:srgbClr val="07ABB0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2" name="Блокчейн платформа">
            <a:extLst>
              <a:ext uri="{FF2B5EF4-FFF2-40B4-BE49-F238E27FC236}">
                <a16:creationId xmlns="" xmlns:a16="http://schemas.microsoft.com/office/drawing/2014/main" id="{CF3B0A8B-19D4-5D4E-A564-D67A400E63DD}"/>
              </a:ext>
            </a:extLst>
          </p:cNvPr>
          <p:cNvSpPr txBox="1"/>
          <p:nvPr/>
        </p:nvSpPr>
        <p:spPr>
          <a:xfrm>
            <a:off x="6862260" y="1403642"/>
            <a:ext cx="2153501" cy="500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Выявление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 err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нарушений</a:t>
            </a:r>
            <a:r>
              <a:rPr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при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с</a:t>
            </a:r>
            <a:r>
              <a:rPr lang="ru-RU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т</a:t>
            </a: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  <a:sym typeface="Arial"/>
              </a:rPr>
              <a:t>роительстве</a:t>
            </a:r>
            <a:endParaRPr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  <a:sym typeface="Arial"/>
            </a:endParaRPr>
          </a:p>
        </p:txBody>
      </p:sp>
      <p:sp>
        <p:nvSpPr>
          <p:cNvPr id="23" name="Rounded Rectangle">
            <a:extLst>
              <a:ext uri="{FF2B5EF4-FFF2-40B4-BE49-F238E27FC236}">
                <a16:creationId xmlns="" xmlns:a16="http://schemas.microsoft.com/office/drawing/2014/main" id="{28578617-2115-B24F-AB65-3145DB36DD03}"/>
              </a:ext>
            </a:extLst>
          </p:cNvPr>
          <p:cNvSpPr/>
          <p:nvPr/>
        </p:nvSpPr>
        <p:spPr>
          <a:xfrm>
            <a:off x="6220640" y="1364848"/>
            <a:ext cx="595909" cy="57772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4" name="Rounded Rectangle">
            <a:extLst>
              <a:ext uri="{FF2B5EF4-FFF2-40B4-BE49-F238E27FC236}">
                <a16:creationId xmlns="" xmlns:a16="http://schemas.microsoft.com/office/drawing/2014/main" id="{3A129042-AE40-4849-853E-CE3944B09423}"/>
              </a:ext>
            </a:extLst>
          </p:cNvPr>
          <p:cNvSpPr/>
          <p:nvPr/>
        </p:nvSpPr>
        <p:spPr>
          <a:xfrm>
            <a:off x="6173194" y="2288241"/>
            <a:ext cx="2842568" cy="669453"/>
          </a:xfrm>
          <a:prstGeom prst="roundRect">
            <a:avLst>
              <a:gd name="adj" fmla="val 8328"/>
            </a:avLst>
          </a:prstGeom>
          <a:solidFill>
            <a:srgbClr val="07ABB0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5" name="Блокчейн платформа">
            <a:extLst>
              <a:ext uri="{FF2B5EF4-FFF2-40B4-BE49-F238E27FC236}">
                <a16:creationId xmlns="" xmlns:a16="http://schemas.microsoft.com/office/drawing/2014/main" id="{C526F71F-6DD5-B540-BE13-C8988D6DD5C4}"/>
              </a:ext>
            </a:extLst>
          </p:cNvPr>
          <p:cNvSpPr txBox="1"/>
          <p:nvPr/>
        </p:nvSpPr>
        <p:spPr>
          <a:xfrm>
            <a:off x="6840860" y="2265179"/>
            <a:ext cx="2174902" cy="7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Контроль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начисления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земельного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и </a:t>
            </a: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имущественного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налога</a:t>
            </a:r>
            <a:endParaRPr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="" xmlns:a16="http://schemas.microsoft.com/office/drawing/2014/main" id="{92DA944B-8654-CE44-91E2-4648F5438FEB}"/>
              </a:ext>
            </a:extLst>
          </p:cNvPr>
          <p:cNvSpPr/>
          <p:nvPr/>
        </p:nvSpPr>
        <p:spPr>
          <a:xfrm>
            <a:off x="6220640" y="2334107"/>
            <a:ext cx="595909" cy="57772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7" name="Rounded Rectangle">
            <a:extLst>
              <a:ext uri="{FF2B5EF4-FFF2-40B4-BE49-F238E27FC236}">
                <a16:creationId xmlns="" xmlns:a16="http://schemas.microsoft.com/office/drawing/2014/main" id="{5DE418D4-EE6B-6C4B-A08C-DA3083BCEDF2}"/>
              </a:ext>
            </a:extLst>
          </p:cNvPr>
          <p:cNvSpPr/>
          <p:nvPr/>
        </p:nvSpPr>
        <p:spPr>
          <a:xfrm>
            <a:off x="6173194" y="3284134"/>
            <a:ext cx="2859212" cy="669453"/>
          </a:xfrm>
          <a:prstGeom prst="roundRect">
            <a:avLst>
              <a:gd name="adj" fmla="val 8328"/>
            </a:avLst>
          </a:prstGeom>
          <a:solidFill>
            <a:srgbClr val="07ABB0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" name="Блокчейн платформа">
            <a:extLst>
              <a:ext uri="{FF2B5EF4-FFF2-40B4-BE49-F238E27FC236}">
                <a16:creationId xmlns="" xmlns:a16="http://schemas.microsoft.com/office/drawing/2014/main" id="{62E90380-0F47-AA46-91E3-EBE4AB942899}"/>
              </a:ext>
            </a:extLst>
          </p:cNvPr>
          <p:cNvSpPr txBox="1"/>
          <p:nvPr/>
        </p:nvSpPr>
        <p:spPr>
          <a:xfrm>
            <a:off x="6862260" y="3368794"/>
            <a:ext cx="2153501" cy="500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Выявление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 err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незаконных</a:t>
            </a:r>
            <a:r>
              <a:rPr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свалок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и </a:t>
            </a: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карьеров</a:t>
            </a:r>
            <a:endParaRPr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Rounded Rectangle">
            <a:extLst>
              <a:ext uri="{FF2B5EF4-FFF2-40B4-BE49-F238E27FC236}">
                <a16:creationId xmlns="" xmlns:a16="http://schemas.microsoft.com/office/drawing/2014/main" id="{AD665A1C-8F08-BF4A-9CEA-EAB3345445C1}"/>
              </a:ext>
            </a:extLst>
          </p:cNvPr>
          <p:cNvSpPr/>
          <p:nvPr/>
        </p:nvSpPr>
        <p:spPr>
          <a:xfrm>
            <a:off x="6220640" y="3330000"/>
            <a:ext cx="595909" cy="57772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31" name="Rounded Rectangle">
            <a:extLst>
              <a:ext uri="{FF2B5EF4-FFF2-40B4-BE49-F238E27FC236}">
                <a16:creationId xmlns="" xmlns:a16="http://schemas.microsoft.com/office/drawing/2014/main" id="{BA01A313-E7F5-0E4C-8829-4D4CF250BC37}"/>
              </a:ext>
            </a:extLst>
          </p:cNvPr>
          <p:cNvSpPr/>
          <p:nvPr/>
        </p:nvSpPr>
        <p:spPr>
          <a:xfrm>
            <a:off x="3030351" y="1254920"/>
            <a:ext cx="2821823" cy="235322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 dirty="0"/>
          </a:p>
        </p:txBody>
      </p:sp>
      <p:sp>
        <p:nvSpPr>
          <p:cNvPr id="32" name="Rounded Rectangle">
            <a:extLst>
              <a:ext uri="{FF2B5EF4-FFF2-40B4-BE49-F238E27FC236}">
                <a16:creationId xmlns="" xmlns:a16="http://schemas.microsoft.com/office/drawing/2014/main" id="{0D0210D5-38E8-964D-84A4-98E0CE78B931}"/>
              </a:ext>
            </a:extLst>
          </p:cNvPr>
          <p:cNvSpPr/>
          <p:nvPr/>
        </p:nvSpPr>
        <p:spPr>
          <a:xfrm>
            <a:off x="3016568" y="3989913"/>
            <a:ext cx="1295461" cy="840867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33" name="Rounded Rectangle">
            <a:extLst>
              <a:ext uri="{FF2B5EF4-FFF2-40B4-BE49-F238E27FC236}">
                <a16:creationId xmlns="" xmlns:a16="http://schemas.microsoft.com/office/drawing/2014/main" id="{8D647F4F-6CD1-374D-B206-631C07078612}"/>
              </a:ext>
            </a:extLst>
          </p:cNvPr>
          <p:cNvSpPr/>
          <p:nvPr/>
        </p:nvSpPr>
        <p:spPr>
          <a:xfrm>
            <a:off x="4578274" y="3986355"/>
            <a:ext cx="1344573" cy="92745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35" name="Центр мониторинга…">
            <a:extLst>
              <a:ext uri="{FF2B5EF4-FFF2-40B4-BE49-F238E27FC236}">
                <a16:creationId xmlns="" xmlns:a16="http://schemas.microsoft.com/office/drawing/2014/main" id="{E645FE97-1F13-5D4B-8DD1-9EAD552395EB}"/>
              </a:ext>
            </a:extLst>
          </p:cNvPr>
          <p:cNvSpPr txBox="1"/>
          <p:nvPr/>
        </p:nvSpPr>
        <p:spPr>
          <a:xfrm>
            <a:off x="3023168" y="3802678"/>
            <a:ext cx="1304986" cy="977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90" rIns="34289" bIns="34290">
            <a:spAutoFit/>
          </a:bodyPr>
          <a:lstStyle/>
          <a:p>
            <a:pPr algn="ctr">
              <a:defRPr sz="12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ru-RU" sz="1100" dirty="0"/>
          </a:p>
          <a:p>
            <a:pPr algn="ctr">
              <a:defRPr sz="12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latin typeface="Times New Roman" pitchFamily="18" charset="0"/>
                <a:cs typeface="Times New Roman" pitchFamily="18" charset="0"/>
              </a:rPr>
              <a:t>Центр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err="1">
                <a:latin typeface="Times New Roman" pitchFamily="18" charset="0"/>
                <a:cs typeface="Times New Roman" pitchFamily="18" charset="0"/>
              </a:rPr>
              <a:t>мониторинга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defRPr sz="12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dirty="0" err="1">
                <a:latin typeface="Times New Roman" pitchFamily="18" charset="0"/>
                <a:cs typeface="Times New Roman" pitchFamily="18" charset="0"/>
              </a:rPr>
              <a:t>управления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defRPr sz="12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Times New Roman" pitchFamily="18" charset="0"/>
                <a:cs typeface="Times New Roman" pitchFamily="18" charset="0"/>
              </a:rPr>
              <a:t>БПЛА</a:t>
            </a:r>
          </a:p>
        </p:txBody>
      </p:sp>
      <p:sp>
        <p:nvSpPr>
          <p:cNvPr id="36" name="Центр аналитики, прогнозирования…">
            <a:extLst>
              <a:ext uri="{FF2B5EF4-FFF2-40B4-BE49-F238E27FC236}">
                <a16:creationId xmlns="" xmlns:a16="http://schemas.microsoft.com/office/drawing/2014/main" id="{74505DBC-38F5-1A4D-B880-28F6C0D6D9E5}"/>
              </a:ext>
            </a:extLst>
          </p:cNvPr>
          <p:cNvSpPr txBox="1"/>
          <p:nvPr/>
        </p:nvSpPr>
        <p:spPr>
          <a:xfrm>
            <a:off x="4621112" y="4033304"/>
            <a:ext cx="1312854" cy="807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90" rIns="34289" bIns="34290">
            <a:spAutoFit/>
          </a:bodyPr>
          <a:lstStyle/>
          <a:p>
            <a:pPr algn="ctr">
              <a:defRPr sz="12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 smtClean="0">
                <a:latin typeface="Times New Roman" pitchFamily="18" charset="0"/>
                <a:cs typeface="Times New Roman" pitchFamily="18" charset="0"/>
              </a:rPr>
              <a:t>Центр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dirty="0" err="1" smtClean="0">
                <a:latin typeface="Times New Roman" pitchFamily="18" charset="0"/>
                <a:cs typeface="Times New Roman" pitchFamily="18" charset="0"/>
              </a:rPr>
              <a:t>аналитики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dirty="0" err="1">
                <a:latin typeface="Times New Roman" pitchFamily="18" charset="0"/>
                <a:cs typeface="Times New Roman" pitchFamily="18" charset="0"/>
              </a:rPr>
              <a:t>прогнозирования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defRPr sz="12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dirty="0" err="1">
                <a:latin typeface="Times New Roman" pitchFamily="18" charset="0"/>
                <a:cs typeface="Times New Roman" pitchFamily="18" charset="0"/>
              </a:rPr>
              <a:t>контроля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="" xmlns:a16="http://schemas.microsoft.com/office/drawing/2014/main" id="{A2E4E5C0-7AAD-B040-A003-64D778A30D9F}"/>
              </a:ext>
            </a:extLst>
          </p:cNvPr>
          <p:cNvSpPr/>
          <p:nvPr/>
        </p:nvSpPr>
        <p:spPr>
          <a:xfrm>
            <a:off x="2720704" y="1447773"/>
            <a:ext cx="59633" cy="4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9" y="0"/>
                </a:moveTo>
                <a:lnTo>
                  <a:pt x="21600" y="3080"/>
                </a:lnTo>
                <a:lnTo>
                  <a:pt x="21600" y="18472"/>
                </a:lnTo>
                <a:lnTo>
                  <a:pt x="0" y="21600"/>
                </a:lnTo>
                <a:lnTo>
                  <a:pt x="32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38" name="Shape">
            <a:extLst>
              <a:ext uri="{FF2B5EF4-FFF2-40B4-BE49-F238E27FC236}">
                <a16:creationId xmlns="" xmlns:a16="http://schemas.microsoft.com/office/drawing/2014/main" id="{CA40F1BC-5547-D84D-9799-6CAFD7AAFFB4}"/>
              </a:ext>
            </a:extLst>
          </p:cNvPr>
          <p:cNvSpPr/>
          <p:nvPr/>
        </p:nvSpPr>
        <p:spPr>
          <a:xfrm>
            <a:off x="2720704" y="2463642"/>
            <a:ext cx="59633" cy="4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9" y="0"/>
                </a:moveTo>
                <a:lnTo>
                  <a:pt x="21600" y="3080"/>
                </a:lnTo>
                <a:lnTo>
                  <a:pt x="21600" y="18472"/>
                </a:lnTo>
                <a:lnTo>
                  <a:pt x="0" y="21600"/>
                </a:lnTo>
                <a:lnTo>
                  <a:pt x="32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39" name="Shape">
            <a:extLst>
              <a:ext uri="{FF2B5EF4-FFF2-40B4-BE49-F238E27FC236}">
                <a16:creationId xmlns="" xmlns:a16="http://schemas.microsoft.com/office/drawing/2014/main" id="{72D41C23-B027-6C4C-9C66-ED8AA3D16F02}"/>
              </a:ext>
            </a:extLst>
          </p:cNvPr>
          <p:cNvSpPr/>
          <p:nvPr/>
        </p:nvSpPr>
        <p:spPr>
          <a:xfrm>
            <a:off x="2720704" y="3499483"/>
            <a:ext cx="59633" cy="4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9" y="0"/>
                </a:moveTo>
                <a:lnTo>
                  <a:pt x="21600" y="3080"/>
                </a:lnTo>
                <a:lnTo>
                  <a:pt x="21600" y="18472"/>
                </a:lnTo>
                <a:lnTo>
                  <a:pt x="0" y="21600"/>
                </a:lnTo>
                <a:lnTo>
                  <a:pt x="32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="" xmlns:a16="http://schemas.microsoft.com/office/drawing/2014/main" id="{1166B1B6-B637-A941-9CEF-B07D12F43C41}"/>
              </a:ext>
            </a:extLst>
          </p:cNvPr>
          <p:cNvSpPr/>
          <p:nvPr/>
        </p:nvSpPr>
        <p:spPr>
          <a:xfrm flipH="1">
            <a:off x="6005353" y="1622887"/>
            <a:ext cx="108380" cy="300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="" xmlns:a16="http://schemas.microsoft.com/office/drawing/2014/main" id="{5663A30A-A678-3B44-8330-AA6B5931E24D}"/>
              </a:ext>
            </a:extLst>
          </p:cNvPr>
          <p:cNvSpPr/>
          <p:nvPr/>
        </p:nvSpPr>
        <p:spPr>
          <a:xfrm>
            <a:off x="2774194" y="2654417"/>
            <a:ext cx="101974" cy="0"/>
          </a:xfrm>
          <a:prstGeom prst="line">
            <a:avLst/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="" xmlns:a16="http://schemas.microsoft.com/office/drawing/2014/main" id="{DA951D0E-A305-A545-BD46-8B018F707BDD}"/>
              </a:ext>
            </a:extLst>
          </p:cNvPr>
          <p:cNvSpPr/>
          <p:nvPr/>
        </p:nvSpPr>
        <p:spPr>
          <a:xfrm>
            <a:off x="6014862" y="2617591"/>
            <a:ext cx="108379" cy="0"/>
          </a:xfrm>
          <a:prstGeom prst="line">
            <a:avLst/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pic>
        <p:nvPicPr>
          <p:cNvPr id="43" name="Рисунок 3" descr="Рисунок 3">
            <a:extLst>
              <a:ext uri="{FF2B5EF4-FFF2-40B4-BE49-F238E27FC236}">
                <a16:creationId xmlns="" xmlns:a16="http://schemas.microsoft.com/office/drawing/2014/main" id="{F3300388-C8FC-5D44-BF7A-9E222AD3EF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14" t="49451" r="86895" b="33008"/>
          <a:stretch>
            <a:fillRect/>
          </a:stretch>
        </p:blipFill>
        <p:spPr>
          <a:xfrm>
            <a:off x="2137913" y="2459432"/>
            <a:ext cx="472485" cy="47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Рисунок 3" descr="Рисунок 3">
            <a:extLst>
              <a:ext uri="{FF2B5EF4-FFF2-40B4-BE49-F238E27FC236}">
                <a16:creationId xmlns="" xmlns:a16="http://schemas.microsoft.com/office/drawing/2014/main" id="{18C6F4F3-E654-6D4B-84FB-537D92F4D6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456" t="49283" r="22396" b="33754"/>
          <a:stretch>
            <a:fillRect/>
          </a:stretch>
        </p:blipFill>
        <p:spPr>
          <a:xfrm>
            <a:off x="6274024" y="2394087"/>
            <a:ext cx="457953" cy="459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Рисунок 3" descr="Рисунок 3">
            <a:extLst>
              <a:ext uri="{FF2B5EF4-FFF2-40B4-BE49-F238E27FC236}">
                <a16:creationId xmlns="" xmlns:a16="http://schemas.microsoft.com/office/drawing/2014/main" id="{55D53C6E-7D4B-CB40-AEE1-0B19202101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573" t="79906" r="21808" b="2011"/>
          <a:stretch>
            <a:fillRect/>
          </a:stretch>
        </p:blipFill>
        <p:spPr>
          <a:xfrm>
            <a:off x="6286151" y="3391759"/>
            <a:ext cx="452888" cy="454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Рисунок 3" descr="Рисунок 3">
            <a:extLst>
              <a:ext uri="{FF2B5EF4-FFF2-40B4-BE49-F238E27FC236}">
                <a16:creationId xmlns="" xmlns:a16="http://schemas.microsoft.com/office/drawing/2014/main" id="{3630C0D9-E1D9-084D-8511-F492D8BDCC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36" t="19674" r="87216" b="63363"/>
          <a:stretch>
            <a:fillRect/>
          </a:stretch>
        </p:blipFill>
        <p:spPr>
          <a:xfrm>
            <a:off x="2223540" y="1420643"/>
            <a:ext cx="375374" cy="466185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Line">
            <a:extLst>
              <a:ext uri="{FF2B5EF4-FFF2-40B4-BE49-F238E27FC236}">
                <a16:creationId xmlns="" xmlns:a16="http://schemas.microsoft.com/office/drawing/2014/main" id="{E0400140-CE15-CC43-A175-54BF2A3D6040}"/>
              </a:ext>
            </a:extLst>
          </p:cNvPr>
          <p:cNvSpPr/>
          <p:nvPr/>
        </p:nvSpPr>
        <p:spPr>
          <a:xfrm flipH="1" flipV="1">
            <a:off x="3182538" y="2945563"/>
            <a:ext cx="2554447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34289" tIns="34290" rIns="34289" bIns="34290"/>
          <a:lstStyle/>
          <a:p>
            <a:endParaRPr/>
          </a:p>
        </p:txBody>
      </p:sp>
      <p:sp>
        <p:nvSpPr>
          <p:cNvPr id="3" name="Rounded Rectangle">
            <a:extLst>
              <a:ext uri="{FF2B5EF4-FFF2-40B4-BE49-F238E27FC236}">
                <a16:creationId xmlns="" xmlns:a16="http://schemas.microsoft.com/office/drawing/2014/main" id="{6A634016-90B7-4A40-A0A3-F87E157202EE}"/>
              </a:ext>
            </a:extLst>
          </p:cNvPr>
          <p:cNvSpPr/>
          <p:nvPr/>
        </p:nvSpPr>
        <p:spPr>
          <a:xfrm>
            <a:off x="124070" y="4230624"/>
            <a:ext cx="2596635" cy="863971"/>
          </a:xfrm>
          <a:prstGeom prst="roundRect">
            <a:avLst>
              <a:gd name="adj" fmla="val 8328"/>
            </a:avLst>
          </a:prstGeom>
          <a:solidFill>
            <a:srgbClr val="07ABB0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9" name="Блокчейн платформа">
            <a:extLst>
              <a:ext uri="{FF2B5EF4-FFF2-40B4-BE49-F238E27FC236}">
                <a16:creationId xmlns="" xmlns:a16="http://schemas.microsoft.com/office/drawing/2014/main" id="{D8865013-133D-4FD7-86EC-F5EAF3A3A964}"/>
              </a:ext>
            </a:extLst>
          </p:cNvPr>
          <p:cNvSpPr txBox="1"/>
          <p:nvPr/>
        </p:nvSpPr>
        <p:spPr>
          <a:xfrm>
            <a:off x="124072" y="4163573"/>
            <a:ext cx="2320424" cy="931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Мониторинг, аналитика, рекомендации, отчеты по урожайности, влажности,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удобренности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Rounded Rectangle">
            <a:extLst>
              <a:ext uri="{FF2B5EF4-FFF2-40B4-BE49-F238E27FC236}">
                <a16:creationId xmlns="" xmlns:a16="http://schemas.microsoft.com/office/drawing/2014/main" id="{E5D7443B-9127-435E-B11A-F37F602947DC}"/>
              </a:ext>
            </a:extLst>
          </p:cNvPr>
          <p:cNvSpPr/>
          <p:nvPr/>
        </p:nvSpPr>
        <p:spPr>
          <a:xfrm>
            <a:off x="2077486" y="4340224"/>
            <a:ext cx="595909" cy="57772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73" name="Shape">
            <a:extLst>
              <a:ext uri="{FF2B5EF4-FFF2-40B4-BE49-F238E27FC236}">
                <a16:creationId xmlns="" xmlns:a16="http://schemas.microsoft.com/office/drawing/2014/main" id="{9A5F9DE2-4F1E-4D13-BF38-7DAA9B173052}"/>
              </a:ext>
            </a:extLst>
          </p:cNvPr>
          <p:cNvSpPr/>
          <p:nvPr/>
        </p:nvSpPr>
        <p:spPr>
          <a:xfrm>
            <a:off x="2720767" y="4423149"/>
            <a:ext cx="59633" cy="4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9" y="0"/>
                </a:moveTo>
                <a:lnTo>
                  <a:pt x="21600" y="3080"/>
                </a:lnTo>
                <a:lnTo>
                  <a:pt x="21600" y="18472"/>
                </a:lnTo>
                <a:lnTo>
                  <a:pt x="0" y="21600"/>
                </a:lnTo>
                <a:lnTo>
                  <a:pt x="32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pic>
        <p:nvPicPr>
          <p:cNvPr id="75" name="Рисунок 3" descr="Рисунок 3">
            <a:extLst>
              <a:ext uri="{FF2B5EF4-FFF2-40B4-BE49-F238E27FC236}">
                <a16:creationId xmlns="" xmlns:a16="http://schemas.microsoft.com/office/drawing/2014/main" id="{344C2E16-2CF9-4027-BA3D-F02149A33A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68" t="79221" r="86884" b="3816"/>
          <a:stretch>
            <a:fillRect/>
          </a:stretch>
        </p:blipFill>
        <p:spPr>
          <a:xfrm>
            <a:off x="2138608" y="4400456"/>
            <a:ext cx="455933" cy="457258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">
            <a:extLst>
              <a:ext uri="{FF2B5EF4-FFF2-40B4-BE49-F238E27FC236}">
                <a16:creationId xmlns="" xmlns:a16="http://schemas.microsoft.com/office/drawing/2014/main" id="{C34F55C5-14F9-4D1D-9248-AA4F7847E0C7}"/>
              </a:ext>
            </a:extLst>
          </p:cNvPr>
          <p:cNvSpPr/>
          <p:nvPr/>
        </p:nvSpPr>
        <p:spPr>
          <a:xfrm flipH="1">
            <a:off x="6096926" y="4419011"/>
            <a:ext cx="59633" cy="41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9" y="0"/>
                </a:moveTo>
                <a:lnTo>
                  <a:pt x="21600" y="3080"/>
                </a:lnTo>
                <a:lnTo>
                  <a:pt x="21600" y="18472"/>
                </a:lnTo>
                <a:lnTo>
                  <a:pt x="0" y="21600"/>
                </a:lnTo>
                <a:lnTo>
                  <a:pt x="32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79" name="Rounded Rectangle">
            <a:extLst>
              <a:ext uri="{FF2B5EF4-FFF2-40B4-BE49-F238E27FC236}">
                <a16:creationId xmlns="" xmlns:a16="http://schemas.microsoft.com/office/drawing/2014/main" id="{F9F5C690-E0E8-4874-85E0-E0B6A24A5163}"/>
              </a:ext>
            </a:extLst>
          </p:cNvPr>
          <p:cNvSpPr/>
          <p:nvPr/>
        </p:nvSpPr>
        <p:spPr>
          <a:xfrm>
            <a:off x="6156570" y="4290220"/>
            <a:ext cx="2875835" cy="669453"/>
          </a:xfrm>
          <a:prstGeom prst="roundRect">
            <a:avLst>
              <a:gd name="adj" fmla="val 8328"/>
            </a:avLst>
          </a:prstGeom>
          <a:solidFill>
            <a:srgbClr val="07ABB0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 lang="ru-RU" dirty="0"/>
          </a:p>
        </p:txBody>
      </p:sp>
      <p:sp>
        <p:nvSpPr>
          <p:cNvPr id="81" name="Блокчейн платформа">
            <a:extLst>
              <a:ext uri="{FF2B5EF4-FFF2-40B4-BE49-F238E27FC236}">
                <a16:creationId xmlns="" xmlns:a16="http://schemas.microsoft.com/office/drawing/2014/main" id="{783F5085-D540-4755-8113-F16A11A7D813}"/>
              </a:ext>
            </a:extLst>
          </p:cNvPr>
          <p:cNvSpPr txBox="1"/>
          <p:nvPr/>
        </p:nvSpPr>
        <p:spPr>
          <a:xfrm>
            <a:off x="6821163" y="4510526"/>
            <a:ext cx="1647031" cy="23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89" rIns="34289" bIns="34289" anchor="ctr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1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3" name="Rounded Rectangle">
            <a:extLst>
              <a:ext uri="{FF2B5EF4-FFF2-40B4-BE49-F238E27FC236}">
                <a16:creationId xmlns="" xmlns:a16="http://schemas.microsoft.com/office/drawing/2014/main" id="{FE73CFD4-ACE9-4409-998F-E03C4FF967E2}"/>
              </a:ext>
            </a:extLst>
          </p:cNvPr>
          <p:cNvSpPr/>
          <p:nvPr/>
        </p:nvSpPr>
        <p:spPr>
          <a:xfrm>
            <a:off x="6204017" y="4336086"/>
            <a:ext cx="595909" cy="577721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87" name="Line">
            <a:extLst>
              <a:ext uri="{FF2B5EF4-FFF2-40B4-BE49-F238E27FC236}">
                <a16:creationId xmlns="" xmlns:a16="http://schemas.microsoft.com/office/drawing/2014/main" id="{FE25335C-F056-40B2-BEE0-B6D174A99101}"/>
              </a:ext>
            </a:extLst>
          </p:cNvPr>
          <p:cNvSpPr/>
          <p:nvPr/>
        </p:nvSpPr>
        <p:spPr>
          <a:xfrm>
            <a:off x="2782524" y="3685948"/>
            <a:ext cx="94646" cy="0"/>
          </a:xfrm>
          <a:prstGeom prst="line">
            <a:avLst/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89" name="Line">
            <a:extLst>
              <a:ext uri="{FF2B5EF4-FFF2-40B4-BE49-F238E27FC236}">
                <a16:creationId xmlns="" xmlns:a16="http://schemas.microsoft.com/office/drawing/2014/main" id="{F9CC4E7A-9E4F-4648-99E9-1462719D9192}"/>
              </a:ext>
            </a:extLst>
          </p:cNvPr>
          <p:cNvSpPr/>
          <p:nvPr/>
        </p:nvSpPr>
        <p:spPr>
          <a:xfrm>
            <a:off x="6014862" y="3617934"/>
            <a:ext cx="98687" cy="0"/>
          </a:xfrm>
          <a:prstGeom prst="line">
            <a:avLst/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70" name="Rounded Rectangle">
            <a:extLst>
              <a:ext uri="{FF2B5EF4-FFF2-40B4-BE49-F238E27FC236}">
                <a16:creationId xmlns="" xmlns:a16="http://schemas.microsoft.com/office/drawing/2014/main" id="{030AD438-8BC2-437D-96BF-0560482C1D4D}"/>
              </a:ext>
            </a:extLst>
          </p:cNvPr>
          <p:cNvSpPr/>
          <p:nvPr/>
        </p:nvSpPr>
        <p:spPr>
          <a:xfrm>
            <a:off x="124070" y="22798"/>
            <a:ext cx="6878309" cy="769790"/>
          </a:xfrm>
          <a:prstGeom prst="roundRect">
            <a:avLst>
              <a:gd name="adj" fmla="val 8328"/>
            </a:avLst>
          </a:prstGeom>
          <a:solidFill>
            <a:srgbClr val="FFFFFF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r>
              <a:rPr lang="ru-RU" sz="2000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Региональный геоинформационный центр мониторинга</a:t>
            </a:r>
          </a:p>
          <a:p>
            <a:endParaRPr dirty="0"/>
          </a:p>
        </p:txBody>
      </p:sp>
      <p:sp>
        <p:nvSpPr>
          <p:cNvPr id="11" name="Блокчейн платформа">
            <a:extLst>
              <a:ext uri="{FF2B5EF4-FFF2-40B4-BE49-F238E27FC236}">
                <a16:creationId xmlns="" xmlns:a16="http://schemas.microsoft.com/office/drawing/2014/main" id="{4411D0C3-1444-EF45-80B9-76E3D350B621}"/>
              </a:ext>
            </a:extLst>
          </p:cNvPr>
          <p:cNvSpPr txBox="1"/>
          <p:nvPr/>
        </p:nvSpPr>
        <p:spPr>
          <a:xfrm>
            <a:off x="453225" y="56349"/>
            <a:ext cx="7424451" cy="377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>
            <a:spAutoFit/>
          </a:bodyPr>
          <a:lstStyle>
            <a:lvl1pPr>
              <a:defRPr sz="2800" b="1">
                <a:solidFill>
                  <a:srgbClr val="56565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2000" dirty="0">
              <a:solidFill>
                <a:srgbClr val="00B5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0" name="Рисунок 89" descr="Растение">
            <a:extLst>
              <a:ext uri="{FF2B5EF4-FFF2-40B4-BE49-F238E27FC236}">
                <a16:creationId xmlns="" xmlns:a16="http://schemas.microsoft.com/office/drawing/2014/main" id="{8D49DB62-0994-42FE-8C53-D8B90A739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5397" y="3416559"/>
            <a:ext cx="595193" cy="595193"/>
          </a:xfrm>
          <a:prstGeom prst="rect">
            <a:avLst/>
          </a:prstGeom>
        </p:spPr>
      </p:pic>
      <p:pic>
        <p:nvPicPr>
          <p:cNvPr id="94" name="Рисунок 93" descr="Подъемный кран">
            <a:extLst>
              <a:ext uri="{FF2B5EF4-FFF2-40B4-BE49-F238E27FC236}">
                <a16:creationId xmlns="" xmlns:a16="http://schemas.microsoft.com/office/drawing/2014/main" id="{E5A92939-537F-4297-99DF-79E0466B8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6160" y="1351305"/>
            <a:ext cx="623245" cy="623245"/>
          </a:xfrm>
          <a:prstGeom prst="rect">
            <a:avLst/>
          </a:prstGeom>
        </p:spPr>
      </p:pic>
      <p:pic>
        <p:nvPicPr>
          <p:cNvPr id="68" name="Ctrl2go_new logo (1).pdf" descr="Ctrl2go_new logo (1).pdf">
            <a:extLst>
              <a:ext uri="{FF2B5EF4-FFF2-40B4-BE49-F238E27FC236}">
                <a16:creationId xmlns="" xmlns:a16="http://schemas.microsoft.com/office/drawing/2014/main" id="{54DA5181-35B6-4F46-9734-8370D44632A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9458" y="383965"/>
            <a:ext cx="1482948" cy="3431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Untitled-8 copy.jpg" descr="Untitled-8 copy.jpg">
            <a:extLst>
              <a:ext uri="{FF2B5EF4-FFF2-40B4-BE49-F238E27FC236}">
                <a16:creationId xmlns="" xmlns:a16="http://schemas.microsoft.com/office/drawing/2014/main" id="{69445C29-4C2F-47A0-B8CF-DF3DE43368B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072" t="285" r="11079" b="292"/>
          <a:stretch>
            <a:fillRect/>
          </a:stretch>
        </p:blipFill>
        <p:spPr>
          <a:xfrm>
            <a:off x="3742228" y="2083866"/>
            <a:ext cx="1445156" cy="1445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5"/>
                  <a:pt x="2882" y="3016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5"/>
                  <a:pt x="12359" y="0"/>
                  <a:pt x="9841" y="0"/>
                </a:cubicBez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sp>
        <p:nvSpPr>
          <p:cNvPr id="34" name="Единый…">
            <a:extLst>
              <a:ext uri="{FF2B5EF4-FFF2-40B4-BE49-F238E27FC236}">
                <a16:creationId xmlns="" xmlns:a16="http://schemas.microsoft.com/office/drawing/2014/main" id="{9B6E37DB-9CCA-6343-A4DD-EC713C6D7F8A}"/>
              </a:ext>
            </a:extLst>
          </p:cNvPr>
          <p:cNvSpPr txBox="1"/>
          <p:nvPr/>
        </p:nvSpPr>
        <p:spPr>
          <a:xfrm>
            <a:off x="2950652" y="1271803"/>
            <a:ext cx="2931458" cy="9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90" rIns="34289" bIns="34290">
            <a:spAutoFit/>
          </a:bodyPr>
          <a:lstStyle/>
          <a:p>
            <a:pPr algn="ctr">
              <a:defRPr sz="15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Единый</a:t>
            </a:r>
            <a:r>
              <a:rPr sz="18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18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 sz="1500" b="1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sz="18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Геоинформационный центр Тверской области</a:t>
            </a:r>
          </a:p>
        </p:txBody>
      </p:sp>
      <p:grpSp>
        <p:nvGrpSpPr>
          <p:cNvPr id="76" name="Group">
            <a:extLst>
              <a:ext uri="{FF2B5EF4-FFF2-40B4-BE49-F238E27FC236}">
                <a16:creationId xmlns="" xmlns:a16="http://schemas.microsoft.com/office/drawing/2014/main" id="{64580684-CBB6-4F10-9A2E-01F12404AC4A}"/>
              </a:ext>
            </a:extLst>
          </p:cNvPr>
          <p:cNvGrpSpPr/>
          <p:nvPr/>
        </p:nvGrpSpPr>
        <p:grpSpPr>
          <a:xfrm>
            <a:off x="4328382" y="2588335"/>
            <a:ext cx="301760" cy="301760"/>
            <a:chOff x="0" y="0"/>
            <a:chExt cx="402344" cy="402344"/>
          </a:xfrm>
        </p:grpSpPr>
        <p:sp>
          <p:nvSpPr>
            <p:cNvPr id="78" name="Circle">
              <a:extLst>
                <a:ext uri="{FF2B5EF4-FFF2-40B4-BE49-F238E27FC236}">
                  <a16:creationId xmlns="" xmlns:a16="http://schemas.microsoft.com/office/drawing/2014/main" id="{CF0060F9-1E3D-4EDA-A634-AD6A5E002B92}"/>
                </a:ext>
              </a:extLst>
            </p:cNvPr>
            <p:cNvSpPr/>
            <p:nvPr/>
          </p:nvSpPr>
          <p:spPr>
            <a:xfrm rot="10800000">
              <a:off x="0" y="-1"/>
              <a:ext cx="402345" cy="402346"/>
            </a:xfrm>
            <a:prstGeom prst="ellipse">
              <a:avLst/>
            </a:prstGeom>
            <a:solidFill>
              <a:srgbClr val="07AAB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557213">
                <a:defRPr sz="2400"/>
              </a:pPr>
              <a:endParaRPr/>
            </a:p>
          </p:txBody>
        </p:sp>
        <p:grpSp>
          <p:nvGrpSpPr>
            <p:cNvPr id="80" name="Group">
              <a:extLst>
                <a:ext uri="{FF2B5EF4-FFF2-40B4-BE49-F238E27FC236}">
                  <a16:creationId xmlns="" xmlns:a16="http://schemas.microsoft.com/office/drawing/2014/main" id="{F341C367-02F8-4723-97BD-3854F40CDD56}"/>
                </a:ext>
              </a:extLst>
            </p:cNvPr>
            <p:cNvGrpSpPr/>
            <p:nvPr/>
          </p:nvGrpSpPr>
          <p:grpSpPr>
            <a:xfrm>
              <a:off x="131597" y="68342"/>
              <a:ext cx="139151" cy="265661"/>
              <a:chOff x="0" y="0"/>
              <a:chExt cx="139150" cy="265660"/>
            </a:xfrm>
          </p:grpSpPr>
          <p:sp>
            <p:nvSpPr>
              <p:cNvPr id="82" name="Circle">
                <a:extLst>
                  <a:ext uri="{FF2B5EF4-FFF2-40B4-BE49-F238E27FC236}">
                    <a16:creationId xmlns="" xmlns:a16="http://schemas.microsoft.com/office/drawing/2014/main" id="{5137A2C8-5584-4085-9CFF-9B1B4B3BCD98}"/>
                  </a:ext>
                </a:extLst>
              </p:cNvPr>
              <p:cNvSpPr/>
              <p:nvPr/>
            </p:nvSpPr>
            <p:spPr>
              <a:xfrm rot="10800000">
                <a:off x="30967" y="-1"/>
                <a:ext cx="74401" cy="744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57213">
                  <a:defRPr sz="2400"/>
                </a:pPr>
                <a:endParaRPr/>
              </a:p>
            </p:txBody>
          </p:sp>
          <p:sp>
            <p:nvSpPr>
              <p:cNvPr id="85" name="Rectangle">
                <a:extLst>
                  <a:ext uri="{FF2B5EF4-FFF2-40B4-BE49-F238E27FC236}">
                    <a16:creationId xmlns="" xmlns:a16="http://schemas.microsoft.com/office/drawing/2014/main" id="{9E283F82-7762-4A3E-9745-41EFD8F7322D}"/>
                  </a:ext>
                </a:extLst>
              </p:cNvPr>
              <p:cNvSpPr/>
              <p:nvPr/>
            </p:nvSpPr>
            <p:spPr>
              <a:xfrm>
                <a:off x="0" y="96142"/>
                <a:ext cx="108183" cy="236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57213">
                  <a:defRPr sz="2400"/>
                </a:pPr>
                <a:endParaRPr/>
              </a:p>
            </p:txBody>
          </p:sp>
          <p:sp>
            <p:nvSpPr>
              <p:cNvPr id="86" name="Rectangle">
                <a:extLst>
                  <a:ext uri="{FF2B5EF4-FFF2-40B4-BE49-F238E27FC236}">
                    <a16:creationId xmlns="" xmlns:a16="http://schemas.microsoft.com/office/drawing/2014/main" id="{A5E11B7A-E852-4E53-9B21-4619EE69E381}"/>
                  </a:ext>
                </a:extLst>
              </p:cNvPr>
              <p:cNvSpPr/>
              <p:nvPr/>
            </p:nvSpPr>
            <p:spPr>
              <a:xfrm>
                <a:off x="34986" y="113361"/>
                <a:ext cx="73197" cy="1383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57213">
                  <a:defRPr sz="2400"/>
                </a:pPr>
                <a:endParaRPr/>
              </a:p>
            </p:txBody>
          </p:sp>
          <p:sp>
            <p:nvSpPr>
              <p:cNvPr id="88" name="Rectangle">
                <a:extLst>
                  <a:ext uri="{FF2B5EF4-FFF2-40B4-BE49-F238E27FC236}">
                    <a16:creationId xmlns="" xmlns:a16="http://schemas.microsoft.com/office/drawing/2014/main" id="{2C2306B5-6B66-4C20-9E7F-06534361A2DA}"/>
                  </a:ext>
                </a:extLst>
              </p:cNvPr>
              <p:cNvSpPr/>
              <p:nvPr/>
            </p:nvSpPr>
            <p:spPr>
              <a:xfrm>
                <a:off x="0" y="242033"/>
                <a:ext cx="139150" cy="236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57213">
                  <a:defRPr sz="2400"/>
                </a:pPr>
                <a:endParaRPr/>
              </a:p>
            </p:txBody>
          </p:sp>
        </p:grpSp>
      </p:grpSp>
      <p:pic>
        <p:nvPicPr>
          <p:cNvPr id="30" name="Рисунок 29" descr="Волна">
            <a:extLst>
              <a:ext uri="{FF2B5EF4-FFF2-40B4-BE49-F238E27FC236}">
                <a16:creationId xmlns="" xmlns:a16="http://schemas.microsoft.com/office/drawing/2014/main" id="{2C6D0043-F155-4932-9F8F-0B8A03D3C0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16160" y="4358805"/>
            <a:ext cx="576963" cy="576963"/>
          </a:xfrm>
          <a:prstGeom prst="rect">
            <a:avLst/>
          </a:prstGeom>
        </p:spPr>
      </p:pic>
      <p:sp>
        <p:nvSpPr>
          <p:cNvPr id="45" name="Блокчейн платформа">
            <a:extLst>
              <a:ext uri="{FF2B5EF4-FFF2-40B4-BE49-F238E27FC236}">
                <a16:creationId xmlns="" xmlns:a16="http://schemas.microsoft.com/office/drawing/2014/main" id="{83CCED31-DB5F-4FD8-8652-54514335F52A}"/>
              </a:ext>
            </a:extLst>
          </p:cNvPr>
          <p:cNvSpPr txBox="1"/>
          <p:nvPr/>
        </p:nvSpPr>
        <p:spPr>
          <a:xfrm>
            <a:off x="6829614" y="4337235"/>
            <a:ext cx="2202791" cy="500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Выявление</a:t>
            </a:r>
            <a:r>
              <a:rPr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нарушений </a:t>
            </a:r>
            <a:r>
              <a:rPr lang="ru-RU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в сфере водопользования</a:t>
            </a:r>
            <a:endParaRPr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86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E7DCAA5-DA26-334B-8752-5357AE72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ADA5-1315-9E4F-9CB9-53D80BD5E89F}" type="slidenum">
              <a:rPr lang="x-none" smtClean="0"/>
              <a:pPr/>
              <a:t>2</a:t>
            </a:fld>
            <a:endParaRPr lang="x-none" dirty="0"/>
          </a:p>
        </p:txBody>
      </p:sp>
      <p:sp>
        <p:nvSpPr>
          <p:cNvPr id="68" name="Rounded Rectangle">
            <a:extLst>
              <a:ext uri="{FF2B5EF4-FFF2-40B4-BE49-F238E27FC236}">
                <a16:creationId xmlns="" xmlns:a16="http://schemas.microsoft.com/office/drawing/2014/main" id="{A5176282-ED47-4578-802F-38C7FCD17A7C}"/>
              </a:ext>
            </a:extLst>
          </p:cNvPr>
          <p:cNvSpPr/>
          <p:nvPr/>
        </p:nvSpPr>
        <p:spPr>
          <a:xfrm rot="5400000">
            <a:off x="2488762" y="-1633603"/>
            <a:ext cx="554263" cy="5137263"/>
          </a:xfrm>
          <a:prstGeom prst="roundRect">
            <a:avLst>
              <a:gd name="adj" fmla="val 8328"/>
            </a:avLst>
          </a:prstGeom>
          <a:solidFill>
            <a:schemeClr val="bg1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 lang="ru-RU" dirty="0"/>
          </a:p>
        </p:txBody>
      </p:sp>
      <p:sp>
        <p:nvSpPr>
          <p:cNvPr id="72" name="Rounded Rectangle">
            <a:extLst>
              <a:ext uri="{FF2B5EF4-FFF2-40B4-BE49-F238E27FC236}">
                <a16:creationId xmlns="" xmlns:a16="http://schemas.microsoft.com/office/drawing/2014/main" id="{EE193A5F-353E-4A3B-8151-3E12A335C26C}"/>
              </a:ext>
            </a:extLst>
          </p:cNvPr>
          <p:cNvSpPr/>
          <p:nvPr/>
        </p:nvSpPr>
        <p:spPr>
          <a:xfrm>
            <a:off x="197261" y="1392353"/>
            <a:ext cx="2107894" cy="3413454"/>
          </a:xfrm>
          <a:prstGeom prst="roundRect">
            <a:avLst>
              <a:gd name="adj" fmla="val 8328"/>
            </a:avLst>
          </a:prstGeom>
          <a:solidFill>
            <a:schemeClr val="bg1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 lang="ru-RU" sz="1200" dirty="0"/>
          </a:p>
        </p:txBody>
      </p:sp>
      <p:pic>
        <p:nvPicPr>
          <p:cNvPr id="74" name="Рисунок 73" descr="Расширение бизнеса">
            <a:extLst>
              <a:ext uri="{FF2B5EF4-FFF2-40B4-BE49-F238E27FC236}">
                <a16:creationId xmlns="" xmlns:a16="http://schemas.microsoft.com/office/drawing/2014/main" id="{75BABF74-3698-4FE7-B0B6-627AB3EF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29" y="622161"/>
            <a:ext cx="611781" cy="611781"/>
          </a:xfrm>
          <a:prstGeom prst="rect">
            <a:avLst/>
          </a:prstGeom>
        </p:spPr>
      </p:pic>
      <p:pic>
        <p:nvPicPr>
          <p:cNvPr id="76" name="Рисунок 75" descr="Спутник">
            <a:extLst>
              <a:ext uri="{FF2B5EF4-FFF2-40B4-BE49-F238E27FC236}">
                <a16:creationId xmlns="" xmlns:a16="http://schemas.microsoft.com/office/drawing/2014/main" id="{F8D0EFDD-4AE9-403D-AC59-A74549406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9" y="1732476"/>
            <a:ext cx="586124" cy="591966"/>
          </a:xfrm>
          <a:prstGeom prst="rect">
            <a:avLst/>
          </a:prstGeom>
        </p:spPr>
      </p:pic>
      <p:pic>
        <p:nvPicPr>
          <p:cNvPr id="78" name="Рисунок 77" descr="Облачные вычисления">
            <a:extLst>
              <a:ext uri="{FF2B5EF4-FFF2-40B4-BE49-F238E27FC236}">
                <a16:creationId xmlns="" xmlns:a16="http://schemas.microsoft.com/office/drawing/2014/main" id="{D9E54942-F91C-46BC-8D4D-B98D09A3A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7369" y="672141"/>
            <a:ext cx="506066" cy="506066"/>
          </a:xfrm>
          <a:prstGeom prst="rect">
            <a:avLst/>
          </a:prstGeom>
        </p:spPr>
      </p:pic>
      <p:pic>
        <p:nvPicPr>
          <p:cNvPr id="80" name="Graphic 73" descr="Graphic 73">
            <a:extLst>
              <a:ext uri="{FF2B5EF4-FFF2-40B4-BE49-F238E27FC236}">
                <a16:creationId xmlns="" xmlns:a16="http://schemas.microsoft.com/office/drawing/2014/main" id="{F2BB9397-4AD1-4285-83F3-5B14BA3674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4474"/>
          <a:stretch>
            <a:fillRect/>
          </a:stretch>
        </p:blipFill>
        <p:spPr>
          <a:xfrm>
            <a:off x="6715516" y="1366831"/>
            <a:ext cx="1344440" cy="1259075"/>
          </a:xfrm>
          <a:prstGeom prst="rect">
            <a:avLst/>
          </a:prstGeom>
          <a:ln w="12700">
            <a:solidFill>
              <a:srgbClr val="00B5C0"/>
            </a:solidFill>
            <a:miter lim="400000"/>
          </a:ln>
        </p:spPr>
      </p:pic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8441BE5B-62D3-4CB2-8AE9-F2C5FBAF3EE1}"/>
              </a:ext>
            </a:extLst>
          </p:cNvPr>
          <p:cNvSpPr txBox="1"/>
          <p:nvPr/>
        </p:nvSpPr>
        <p:spPr>
          <a:xfrm>
            <a:off x="540129" y="1439127"/>
            <a:ext cx="143372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Сбор данных</a:t>
            </a:r>
            <a:endParaRPr lang="ru-RU" dirty="0">
              <a:solidFill>
                <a:srgbClr val="00B5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6" name="002-drone.png" descr="002-drone.png">
            <a:extLst>
              <a:ext uri="{FF2B5EF4-FFF2-40B4-BE49-F238E27FC236}">
                <a16:creationId xmlns="" xmlns:a16="http://schemas.microsoft.com/office/drawing/2014/main" id="{A757DF3E-66E3-4572-935A-6B41348EF0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770" y="2503788"/>
            <a:ext cx="407515" cy="411577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8C497CCA-46B7-444D-9BA1-BF84FECC03FA}"/>
              </a:ext>
            </a:extLst>
          </p:cNvPr>
          <p:cNvSpPr txBox="1"/>
          <p:nvPr/>
        </p:nvSpPr>
        <p:spPr>
          <a:xfrm>
            <a:off x="783385" y="1842949"/>
            <a:ext cx="1703974" cy="25391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Космическая съемка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9178A86A-723B-44C2-83A5-CFA34DF20715}"/>
              </a:ext>
            </a:extLst>
          </p:cNvPr>
          <p:cNvSpPr txBox="1"/>
          <p:nvPr/>
        </p:nvSpPr>
        <p:spPr>
          <a:xfrm>
            <a:off x="783384" y="2430044"/>
            <a:ext cx="1703974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Беспилотные летательные аппараты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647E7D47-50F2-44BE-B5C2-B5A29108CD50}"/>
              </a:ext>
            </a:extLst>
          </p:cNvPr>
          <p:cNvSpPr txBox="1"/>
          <p:nvPr/>
        </p:nvSpPr>
        <p:spPr>
          <a:xfrm>
            <a:off x="779173" y="3216711"/>
            <a:ext cx="1425368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Наземные датчики и сенсоры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3" name="Рисунок 132">
            <a:extLst>
              <a:ext uri="{FF2B5EF4-FFF2-40B4-BE49-F238E27FC236}">
                <a16:creationId xmlns="" xmlns:a16="http://schemas.microsoft.com/office/drawing/2014/main" id="{C012E41C-F6AD-4E29-960F-7141435BE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4257" y="3306504"/>
            <a:ext cx="502602" cy="411577"/>
          </a:xfrm>
          <a:prstGeom prst="rect">
            <a:avLst/>
          </a:prstGeom>
        </p:spPr>
      </p:pic>
      <p:sp>
        <p:nvSpPr>
          <p:cNvPr id="96" name="Rounded Rectangle">
            <a:extLst>
              <a:ext uri="{FF2B5EF4-FFF2-40B4-BE49-F238E27FC236}">
                <a16:creationId xmlns="" xmlns:a16="http://schemas.microsoft.com/office/drawing/2014/main" id="{C8125639-06A3-4FD8-8155-2F4A20EE1001}"/>
              </a:ext>
            </a:extLst>
          </p:cNvPr>
          <p:cNvSpPr/>
          <p:nvPr/>
        </p:nvSpPr>
        <p:spPr>
          <a:xfrm>
            <a:off x="2860145" y="1381522"/>
            <a:ext cx="2566413" cy="3413454"/>
          </a:xfrm>
          <a:prstGeom prst="roundRect">
            <a:avLst>
              <a:gd name="adj" fmla="val 8328"/>
            </a:avLst>
          </a:prstGeom>
          <a:solidFill>
            <a:schemeClr val="bg1"/>
          </a:solidFill>
          <a:ln w="25400">
            <a:solidFill>
              <a:srgbClr val="07ABB0"/>
            </a:solidFill>
            <a:miter/>
          </a:ln>
        </p:spPr>
        <p:txBody>
          <a:bodyPr lIns="34289" tIns="34290" rIns="34289" bIns="34290" anchor="ctr"/>
          <a:lstStyle/>
          <a:p>
            <a:endParaRPr lang="ru-RU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3E086D6E-723E-4DFC-B2C8-3854B6289A2D}"/>
              </a:ext>
            </a:extLst>
          </p:cNvPr>
          <p:cNvSpPr txBox="1"/>
          <p:nvPr/>
        </p:nvSpPr>
        <p:spPr>
          <a:xfrm>
            <a:off x="2989169" y="1381522"/>
            <a:ext cx="2452968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Обработка и хранение данных, интеграция</a:t>
            </a:r>
            <a:endParaRPr lang="ru-RU" dirty="0">
              <a:solidFill>
                <a:srgbClr val="00B5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8FB8B9BB-B045-4D77-9ECE-E0F1B1477D93}"/>
              </a:ext>
            </a:extLst>
          </p:cNvPr>
          <p:cNvSpPr txBox="1"/>
          <p:nvPr/>
        </p:nvSpPr>
        <p:spPr>
          <a:xfrm>
            <a:off x="3515308" y="1844182"/>
            <a:ext cx="1917329" cy="4385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Облачные системы хранения данных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DF693864-F966-4DAF-A7EB-46FE7CB48D5A}"/>
              </a:ext>
            </a:extLst>
          </p:cNvPr>
          <p:cNvSpPr txBox="1"/>
          <p:nvPr/>
        </p:nvSpPr>
        <p:spPr>
          <a:xfrm>
            <a:off x="3529571" y="2514553"/>
            <a:ext cx="1703974" cy="4385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Верификация и разметка данных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620D2F50-8F55-4E84-9724-D3B98E7A7F74}"/>
              </a:ext>
            </a:extLst>
          </p:cNvPr>
          <p:cNvSpPr txBox="1"/>
          <p:nvPr/>
        </p:nvSpPr>
        <p:spPr>
          <a:xfrm>
            <a:off x="3566430" y="3996390"/>
            <a:ext cx="1703974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Технологии распределенного реестра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1" name="Рисунок 196">
            <a:extLst>
              <a:ext uri="{FF2B5EF4-FFF2-40B4-BE49-F238E27FC236}">
                <a16:creationId xmlns="" xmlns:a16="http://schemas.microsoft.com/office/drawing/2014/main" id="{70C8BB5E-DAA4-4F10-812B-DC5955A67E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99182" y="2404001"/>
            <a:ext cx="448694" cy="627151"/>
          </a:xfrm>
          <a:prstGeom prst="rect">
            <a:avLst/>
          </a:prstGeom>
        </p:spPr>
      </p:pic>
      <p:pic>
        <p:nvPicPr>
          <p:cNvPr id="102" name="Рисунок 101" descr="Синхронизация облака">
            <a:extLst>
              <a:ext uri="{FF2B5EF4-FFF2-40B4-BE49-F238E27FC236}">
                <a16:creationId xmlns="" xmlns:a16="http://schemas.microsoft.com/office/drawing/2014/main" id="{D2CC123C-4A6F-4C8C-BCD2-0B7377B92B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25673" y="1744177"/>
            <a:ext cx="595712" cy="601649"/>
          </a:xfrm>
          <a:prstGeom prst="rect">
            <a:avLst/>
          </a:prstGeom>
        </p:spPr>
      </p:pic>
      <p:pic>
        <p:nvPicPr>
          <p:cNvPr id="103" name="Рисунок 102" descr="Подключения">
            <a:extLst>
              <a:ext uri="{FF2B5EF4-FFF2-40B4-BE49-F238E27FC236}">
                <a16:creationId xmlns="" xmlns:a16="http://schemas.microsoft.com/office/drawing/2014/main" id="{2574A6E4-227B-4B71-A391-B5DAEB6340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20023" y="3933838"/>
            <a:ext cx="679031" cy="685800"/>
          </a:xfrm>
          <a:prstGeom prst="rect">
            <a:avLst/>
          </a:prstGeom>
        </p:spPr>
      </p:pic>
      <p:sp>
        <p:nvSpPr>
          <p:cNvPr id="104" name="Заголовок 5">
            <a:extLst>
              <a:ext uri="{FF2B5EF4-FFF2-40B4-BE49-F238E27FC236}">
                <a16:creationId xmlns="" xmlns:a16="http://schemas.microsoft.com/office/drawing/2014/main" id="{E410480C-3378-4724-9F6E-4DD673D2AA0A}"/>
              </a:ext>
            </a:extLst>
          </p:cNvPr>
          <p:cNvSpPr txBox="1">
            <a:spLocks/>
          </p:cNvSpPr>
          <p:nvPr/>
        </p:nvSpPr>
        <p:spPr>
          <a:xfrm>
            <a:off x="1307047" y="756008"/>
            <a:ext cx="3364244" cy="38051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x-none" sz="2800" b="1" i="0" kern="1200">
                <a:solidFill>
                  <a:srgbClr val="565655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ru-RU" sz="1800" b="0" dirty="0"/>
              <a:t>Команда управления ГИС</a:t>
            </a:r>
          </a:p>
        </p:txBody>
      </p:sp>
      <p:sp>
        <p:nvSpPr>
          <p:cNvPr id="105" name="Стрелка: вправо 104">
            <a:extLst>
              <a:ext uri="{FF2B5EF4-FFF2-40B4-BE49-F238E27FC236}">
                <a16:creationId xmlns="" xmlns:a16="http://schemas.microsoft.com/office/drawing/2014/main" id="{9CE66213-6D15-4B9C-BF59-57C6EA511EFB}"/>
              </a:ext>
            </a:extLst>
          </p:cNvPr>
          <p:cNvSpPr/>
          <p:nvPr/>
        </p:nvSpPr>
        <p:spPr>
          <a:xfrm>
            <a:off x="2390934" y="2153297"/>
            <a:ext cx="386160" cy="1744116"/>
          </a:xfrm>
          <a:prstGeom prst="rightArrow">
            <a:avLst/>
          </a:prstGeom>
          <a:noFill/>
          <a:ln w="15875">
            <a:solidFill>
              <a:srgbClr val="00B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 sz="1200"/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E02C3AB0-FE53-455E-A391-874E1FCFE9AE}"/>
              </a:ext>
            </a:extLst>
          </p:cNvPr>
          <p:cNvSpPr txBox="1"/>
          <p:nvPr/>
        </p:nvSpPr>
        <p:spPr>
          <a:xfrm>
            <a:off x="1227729" y="4794976"/>
            <a:ext cx="3645603" cy="25391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spc="4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ИНФРАСТРУКТУРА ГИС</a:t>
            </a:r>
            <a:endParaRPr lang="ru-RU" sz="1200" spc="4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7" name="Rounded Rectangle">
            <a:extLst>
              <a:ext uri="{FF2B5EF4-FFF2-40B4-BE49-F238E27FC236}">
                <a16:creationId xmlns="" xmlns:a16="http://schemas.microsoft.com/office/drawing/2014/main" id="{76D5306E-E013-46A4-BECD-F3E75D3F1102}"/>
              </a:ext>
            </a:extLst>
          </p:cNvPr>
          <p:cNvSpPr/>
          <p:nvPr/>
        </p:nvSpPr>
        <p:spPr>
          <a:xfrm>
            <a:off x="78828" y="1286172"/>
            <a:ext cx="5452325" cy="3813612"/>
          </a:xfrm>
          <a:prstGeom prst="roundRect">
            <a:avLst>
              <a:gd name="adj" fmla="val 5310"/>
            </a:avLst>
          </a:prstGeom>
          <a:noFill/>
          <a:ln w="31750" cap="flat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</a:ln>
          <a:effectLst/>
        </p:spPr>
        <p:txBody>
          <a:bodyPr wrap="square" lIns="21674" tIns="21674" rIns="21674" bIns="21674" numCol="1" anchor="ctr">
            <a:noAutofit/>
          </a:bodyPr>
          <a:lstStyle/>
          <a:p>
            <a:endParaRPr sz="300" dirty="0">
              <a:latin typeface="+mj-lt"/>
            </a:endParaRPr>
          </a:p>
        </p:txBody>
      </p:sp>
      <p:sp>
        <p:nvSpPr>
          <p:cNvPr id="108" name="Стрелка: вправо 107">
            <a:extLst>
              <a:ext uri="{FF2B5EF4-FFF2-40B4-BE49-F238E27FC236}">
                <a16:creationId xmlns="" xmlns:a16="http://schemas.microsoft.com/office/drawing/2014/main" id="{1893114F-62DF-4D4D-BF23-E1D3EAF86E86}"/>
              </a:ext>
            </a:extLst>
          </p:cNvPr>
          <p:cNvSpPr/>
          <p:nvPr/>
        </p:nvSpPr>
        <p:spPr>
          <a:xfrm>
            <a:off x="5666339" y="2145960"/>
            <a:ext cx="328639" cy="1867610"/>
          </a:xfrm>
          <a:prstGeom prst="rightArrow">
            <a:avLst/>
          </a:prstGeom>
          <a:noFill/>
          <a:ln w="31750">
            <a:solidFill>
              <a:srgbClr val="00B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 sz="1200"/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2D123E51-A6B9-4C5D-9A31-2DD5895DB0D4}"/>
              </a:ext>
            </a:extLst>
          </p:cNvPr>
          <p:cNvSpPr txBox="1"/>
          <p:nvPr/>
        </p:nvSpPr>
        <p:spPr>
          <a:xfrm>
            <a:off x="6267551" y="2591626"/>
            <a:ext cx="2425358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b="1" u="sng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Правительство региона</a:t>
            </a:r>
          </a:p>
        </p:txBody>
      </p:sp>
      <p:pic>
        <p:nvPicPr>
          <p:cNvPr id="110" name="Рисунок 109" descr="Нет соединения">
            <a:extLst>
              <a:ext uri="{FF2B5EF4-FFF2-40B4-BE49-F238E27FC236}">
                <a16:creationId xmlns="" xmlns:a16="http://schemas.microsoft.com/office/drawing/2014/main" id="{E5020C7B-CFDB-4DD0-9154-794FAB49FA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80629" y="3108394"/>
            <a:ext cx="685800" cy="6858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CB5A612F-0AD1-43D7-A368-D2F34A709ABC}"/>
              </a:ext>
            </a:extLst>
          </p:cNvPr>
          <p:cNvSpPr txBox="1"/>
          <p:nvPr/>
        </p:nvSpPr>
        <p:spPr>
          <a:xfrm>
            <a:off x="3529570" y="2987635"/>
            <a:ext cx="1703974" cy="99257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Интеграция с региональными и федеральными службами и ведомствами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Заголовок 2">
            <a:extLst>
              <a:ext uri="{FF2B5EF4-FFF2-40B4-BE49-F238E27FC236}">
                <a16:creationId xmlns="" xmlns:a16="http://schemas.microsoft.com/office/drawing/2014/main" id="{F0BDD02E-5D7C-4FD9-B37B-EE806286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4" y="122635"/>
            <a:ext cx="7886700" cy="38100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 sz="1800" dirty="0"/>
              <a:t>Инфраструктура и управление функционалом ГИС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CA9248E8-040F-4081-9570-9A97A88AB010}"/>
              </a:ext>
            </a:extLst>
          </p:cNvPr>
          <p:cNvSpPr txBox="1"/>
          <p:nvPr/>
        </p:nvSpPr>
        <p:spPr>
          <a:xfrm>
            <a:off x="6658720" y="3277593"/>
            <a:ext cx="2544068" cy="173124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Контроль </a:t>
            </a:r>
          </a:p>
          <a:p>
            <a:r>
              <a:rPr lang="ru-RU" sz="1200" b="1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(Наблюдение, выявление, определение)</a:t>
            </a:r>
          </a:p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Оценка </a:t>
            </a:r>
          </a:p>
          <a:p>
            <a:r>
              <a:rPr lang="ru-RU" sz="1200" b="1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(сравнение полученных результатов с нормами, анализ причин отклонения)</a:t>
            </a:r>
          </a:p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Прогнозирование </a:t>
            </a:r>
          </a:p>
          <a:p>
            <a:r>
              <a:rPr lang="ru-RU" sz="1200" b="1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(планирование, целеполагание)</a:t>
            </a:r>
          </a:p>
        </p:txBody>
      </p:sp>
      <p:pic>
        <p:nvPicPr>
          <p:cNvPr id="114" name="Рисунок 113" descr="Маркеры-галочки">
            <a:extLst>
              <a:ext uri="{FF2B5EF4-FFF2-40B4-BE49-F238E27FC236}">
                <a16:creationId xmlns="" xmlns:a16="http://schemas.microsoft.com/office/drawing/2014/main" id="{56922D7E-F8ED-4928-9D1D-D45CE01B2F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41422" y="3216710"/>
            <a:ext cx="365165" cy="365165"/>
          </a:xfrm>
          <a:prstGeom prst="rect">
            <a:avLst/>
          </a:prstGeom>
        </p:spPr>
      </p:pic>
      <p:pic>
        <p:nvPicPr>
          <p:cNvPr id="115" name="Рисунок 114" descr="Маркеры-галочки">
            <a:extLst>
              <a:ext uri="{FF2B5EF4-FFF2-40B4-BE49-F238E27FC236}">
                <a16:creationId xmlns="" xmlns:a16="http://schemas.microsoft.com/office/drawing/2014/main" id="{AF3E82E7-ADF4-4DCE-97C7-8FA208244E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41422" y="3743424"/>
            <a:ext cx="365165" cy="365165"/>
          </a:xfrm>
          <a:prstGeom prst="rect">
            <a:avLst/>
          </a:prstGeom>
        </p:spPr>
      </p:pic>
      <p:pic>
        <p:nvPicPr>
          <p:cNvPr id="116" name="Рисунок 115" descr="Маркеры-галочки">
            <a:extLst>
              <a:ext uri="{FF2B5EF4-FFF2-40B4-BE49-F238E27FC236}">
                <a16:creationId xmlns="" xmlns:a16="http://schemas.microsoft.com/office/drawing/2014/main" id="{6AD64DDC-9655-4653-A519-CE8905113A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41422" y="4429811"/>
            <a:ext cx="365165" cy="36516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38AD0974-C216-4686-A8AA-F768B8F863D3}"/>
              </a:ext>
            </a:extLst>
          </p:cNvPr>
          <p:cNvSpPr txBox="1"/>
          <p:nvPr/>
        </p:nvSpPr>
        <p:spPr>
          <a:xfrm>
            <a:off x="6537815" y="2957418"/>
            <a:ext cx="3645603" cy="25391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spc="45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МОНИТОРИНГ</a:t>
            </a:r>
          </a:p>
        </p:txBody>
      </p:sp>
      <p:pic>
        <p:nvPicPr>
          <p:cNvPr id="3" name="Рисунок 2" descr="Сервер">
            <a:extLst>
              <a:ext uri="{FF2B5EF4-FFF2-40B4-BE49-F238E27FC236}">
                <a16:creationId xmlns="" xmlns:a16="http://schemas.microsoft.com/office/drawing/2014/main" id="{356F6CEB-296F-4888-9FAD-1ED4C920880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5147" y="3962863"/>
            <a:ext cx="598163" cy="598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B5F172D-6894-4062-AFEE-F404DD7267CD}"/>
              </a:ext>
            </a:extLst>
          </p:cNvPr>
          <p:cNvSpPr txBox="1"/>
          <p:nvPr/>
        </p:nvSpPr>
        <p:spPr>
          <a:xfrm>
            <a:off x="791523" y="3890628"/>
            <a:ext cx="1413019" cy="80791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Программно-аппаратный комплекс, каналы связи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03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A2AD7CA2-FBA6-4A5E-ADF5-4A8D7BA6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ADA5-1315-9E4F-9CB9-53D80BD5E89F}" type="slidenum">
              <a:rPr lang="x-none" smtClean="0"/>
              <a:pPr/>
              <a:t>3</a:t>
            </a:fld>
            <a:endParaRPr lang="x-none" dirty="0"/>
          </a:p>
        </p:txBody>
      </p:sp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3EB717B0-83E8-4583-8897-A936FA909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45" y="85779"/>
            <a:ext cx="7444387" cy="67846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Целевая архитектура государственной информационной системы Единого геоинформационного центра </a:t>
            </a:r>
          </a:p>
        </p:txBody>
      </p:sp>
      <p:sp>
        <p:nvSpPr>
          <p:cNvPr id="104" name="Line">
            <a:extLst>
              <a:ext uri="{FF2B5EF4-FFF2-40B4-BE49-F238E27FC236}">
                <a16:creationId xmlns="" xmlns:a16="http://schemas.microsoft.com/office/drawing/2014/main" id="{C3609397-4CB9-934F-A9B2-275AC52DA020}"/>
              </a:ext>
            </a:extLst>
          </p:cNvPr>
          <p:cNvSpPr/>
          <p:nvPr/>
        </p:nvSpPr>
        <p:spPr>
          <a:xfrm flipV="1">
            <a:off x="5676847" y="798632"/>
            <a:ext cx="14283" cy="4027876"/>
          </a:xfrm>
          <a:prstGeom prst="line">
            <a:avLst/>
          </a:prstGeom>
          <a:ln w="25400">
            <a:solidFill>
              <a:srgbClr val="07ABB0"/>
            </a:solidFill>
            <a:miter/>
          </a:ln>
        </p:spPr>
        <p:txBody>
          <a:bodyPr lIns="34289" tIns="34290" rIns="34289" bIns="34290"/>
          <a:lstStyle/>
          <a:p>
            <a:endParaRPr/>
          </a:p>
        </p:txBody>
      </p:sp>
      <p:sp>
        <p:nvSpPr>
          <p:cNvPr id="14" name="Rounded Rectangle">
            <a:extLst>
              <a:ext uri="{FF2B5EF4-FFF2-40B4-BE49-F238E27FC236}">
                <a16:creationId xmlns="" xmlns:a16="http://schemas.microsoft.com/office/drawing/2014/main" id="{9C2AF629-1BA5-5C4F-960D-754FED8DF583}"/>
              </a:ext>
            </a:extLst>
          </p:cNvPr>
          <p:cNvSpPr/>
          <p:nvPr/>
        </p:nvSpPr>
        <p:spPr>
          <a:xfrm>
            <a:off x="141634" y="1404220"/>
            <a:ext cx="5399318" cy="1698671"/>
          </a:xfrm>
          <a:prstGeom prst="roundRect">
            <a:avLst>
              <a:gd name="adj" fmla="val 4974"/>
            </a:avLst>
          </a:prstGeom>
          <a:noFill/>
          <a:ln w="12700">
            <a:solidFill>
              <a:srgbClr val="989898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3" tIns="28803" rIns="28803" bIns="28803" anchor="t"/>
          <a:lstStyle/>
          <a:p>
            <a:pPr algn="ctr">
              <a:defRPr sz="14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ru-RU" sz="1200" dirty="0">
                <a:latin typeface="Montserrat Bold" panose="00000800000000000000" pitchFamily="2" charset="-52"/>
              </a:rPr>
              <a:t>Функциональные подсистемы Геоинформационного центра</a:t>
            </a:r>
          </a:p>
        </p:txBody>
      </p:sp>
      <p:sp>
        <p:nvSpPr>
          <p:cNvPr id="15" name="Rounded Rectangle">
            <a:extLst>
              <a:ext uri="{FF2B5EF4-FFF2-40B4-BE49-F238E27FC236}">
                <a16:creationId xmlns="" xmlns:a16="http://schemas.microsoft.com/office/drawing/2014/main" id="{11AD2D59-1E1C-9D4A-8BE3-D3DC1B641A3A}"/>
              </a:ext>
            </a:extLst>
          </p:cNvPr>
          <p:cNvSpPr/>
          <p:nvPr/>
        </p:nvSpPr>
        <p:spPr>
          <a:xfrm>
            <a:off x="128239" y="3152603"/>
            <a:ext cx="5412713" cy="1691949"/>
          </a:xfrm>
          <a:prstGeom prst="roundRect">
            <a:avLst>
              <a:gd name="adj" fmla="val 497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989898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4289" tIns="34289" rIns="34289" bIns="34289" anchor="t"/>
          <a:lstStyle/>
          <a:p>
            <a:pPr algn="ctr">
              <a:defRPr sz="14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ru-RU" sz="1100" dirty="0">
                <a:latin typeface="Montserrat Bold" panose="00000800000000000000" pitchFamily="2" charset="-52"/>
              </a:rPr>
              <a:t>Технологические подсистемы Геоинформационного центра</a:t>
            </a:r>
          </a:p>
        </p:txBody>
      </p:sp>
      <p:sp>
        <p:nvSpPr>
          <p:cNvPr id="16" name="Rounded Rectangle">
            <a:extLst>
              <a:ext uri="{FF2B5EF4-FFF2-40B4-BE49-F238E27FC236}">
                <a16:creationId xmlns="" xmlns:a16="http://schemas.microsoft.com/office/drawing/2014/main" id="{6BEE4C67-16EB-8848-8141-969DF440DBA1}"/>
              </a:ext>
            </a:extLst>
          </p:cNvPr>
          <p:cNvSpPr/>
          <p:nvPr/>
        </p:nvSpPr>
        <p:spPr>
          <a:xfrm>
            <a:off x="133602" y="746269"/>
            <a:ext cx="5429162" cy="561583"/>
          </a:xfrm>
          <a:prstGeom prst="roundRect">
            <a:avLst>
              <a:gd name="adj" fmla="val 4974"/>
            </a:avLst>
          </a:prstGeom>
          <a:noFill/>
          <a:ln w="12700">
            <a:solidFill>
              <a:srgbClr val="989898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4289" tIns="34289" rIns="34289" bIns="34289" anchor="t"/>
          <a:lstStyle/>
          <a:p>
            <a:pPr algn="ctr">
              <a:defRPr sz="14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rPr lang="ru-RU" sz="1100" dirty="0">
                <a:latin typeface="Montserrat Bold" panose="00000800000000000000" pitchFamily="2" charset="-52"/>
              </a:rPr>
              <a:t>Технологическая подсистема Геоинформационного центра</a:t>
            </a:r>
          </a:p>
        </p:txBody>
      </p:sp>
      <p:sp>
        <p:nvSpPr>
          <p:cNvPr id="17" name="Rounded Rectangle">
            <a:extLst>
              <a:ext uri="{FF2B5EF4-FFF2-40B4-BE49-F238E27FC236}">
                <a16:creationId xmlns="" xmlns:a16="http://schemas.microsoft.com/office/drawing/2014/main" id="{1CD01C83-1794-824C-BF8D-49A92E750B9C}"/>
              </a:ext>
            </a:extLst>
          </p:cNvPr>
          <p:cNvSpPr/>
          <p:nvPr/>
        </p:nvSpPr>
        <p:spPr>
          <a:xfrm>
            <a:off x="169816" y="957937"/>
            <a:ext cx="5371136" cy="222575"/>
          </a:xfrm>
          <a:prstGeom prst="roundRect">
            <a:avLst>
              <a:gd name="adj" fmla="val 18139"/>
            </a:avLst>
          </a:prstGeom>
          <a:solidFill>
            <a:srgbClr val="2CB4C0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4289" tIns="34289" rIns="34289" bIns="34289" anchor="ctr"/>
          <a:lstStyle/>
          <a:p>
            <a:pPr algn="ctr"/>
            <a:r>
              <a:rPr lang="ru-RU" sz="1100" dirty="0">
                <a:solidFill>
                  <a:schemeClr val="bg1"/>
                </a:solidFill>
                <a:latin typeface="Montserrat Bold" panose="00000800000000000000" pitchFamily="2" charset="-52"/>
              </a:rPr>
              <a:t>Единый портал Геоинформационного центра</a:t>
            </a:r>
          </a:p>
        </p:txBody>
      </p:sp>
      <p:sp>
        <p:nvSpPr>
          <p:cNvPr id="18" name="Rounded Rectangle">
            <a:extLst>
              <a:ext uri="{FF2B5EF4-FFF2-40B4-BE49-F238E27FC236}">
                <a16:creationId xmlns="" xmlns:a16="http://schemas.microsoft.com/office/drawing/2014/main" id="{068D25D5-1EFF-DF45-821F-DAB4B868DCBA}"/>
              </a:ext>
            </a:extLst>
          </p:cNvPr>
          <p:cNvSpPr/>
          <p:nvPr/>
        </p:nvSpPr>
        <p:spPr>
          <a:xfrm>
            <a:off x="205430" y="4364611"/>
            <a:ext cx="5190950" cy="352178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vert="horz" lIns="34289" tIns="34289" rIns="34289" bIns="34289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ea typeface="Montserrat Regular"/>
                <a:cs typeface="Times New Roman" pitchFamily="18" charset="0"/>
              </a:rPr>
              <a:t>Подсистема интеграционного обеспечения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="" xmlns:a16="http://schemas.microsoft.com/office/drawing/2014/main" id="{D6CC9E40-F3F9-2B42-8079-AD1548D0DDD1}"/>
              </a:ext>
            </a:extLst>
          </p:cNvPr>
          <p:cNvSpPr/>
          <p:nvPr/>
        </p:nvSpPr>
        <p:spPr>
          <a:xfrm>
            <a:off x="4141849" y="3402508"/>
            <a:ext cx="1254531" cy="443685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34289" tIns="34289" rIns="34289" bIns="34289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НСИ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="" xmlns:a16="http://schemas.microsoft.com/office/drawing/2014/main" id="{87A4F62D-3A5D-CE48-A326-5284218DB965}"/>
              </a:ext>
            </a:extLst>
          </p:cNvPr>
          <p:cNvSpPr/>
          <p:nvPr/>
        </p:nvSpPr>
        <p:spPr>
          <a:xfrm>
            <a:off x="1526557" y="3385525"/>
            <a:ext cx="1254531" cy="450790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34289" tIns="34289" rIns="34289" bIns="34289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хранения данных </a:t>
            </a:r>
          </a:p>
        </p:txBody>
      </p:sp>
      <p:sp>
        <p:nvSpPr>
          <p:cNvPr id="21" name="Rounded Rectangle">
            <a:extLst>
              <a:ext uri="{FF2B5EF4-FFF2-40B4-BE49-F238E27FC236}">
                <a16:creationId xmlns="" xmlns:a16="http://schemas.microsoft.com/office/drawing/2014/main" id="{39039A5F-8210-2B4D-89BB-DAEE32FC6B81}"/>
              </a:ext>
            </a:extLst>
          </p:cNvPr>
          <p:cNvSpPr/>
          <p:nvPr/>
        </p:nvSpPr>
        <p:spPr>
          <a:xfrm>
            <a:off x="2834203" y="3390953"/>
            <a:ext cx="1254531" cy="443685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34289" tIns="34289" rIns="34289" bIns="34289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аналитики и прогнозирования </a:t>
            </a:r>
          </a:p>
        </p:txBody>
      </p:sp>
      <p:sp>
        <p:nvSpPr>
          <p:cNvPr id="22" name="Rounded Rectangle">
            <a:extLst>
              <a:ext uri="{FF2B5EF4-FFF2-40B4-BE49-F238E27FC236}">
                <a16:creationId xmlns="" xmlns:a16="http://schemas.microsoft.com/office/drawing/2014/main" id="{312F4863-3BC6-EE44-9DEA-05D1F27179C5}"/>
              </a:ext>
            </a:extLst>
          </p:cNvPr>
          <p:cNvSpPr/>
          <p:nvPr/>
        </p:nvSpPr>
        <p:spPr>
          <a:xfrm>
            <a:off x="2848183" y="3886664"/>
            <a:ext cx="1254531" cy="427207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34289" tIns="34289" rIns="34289" bIns="34289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информационной безопасности</a:t>
            </a:r>
          </a:p>
        </p:txBody>
      </p:sp>
      <p:sp>
        <p:nvSpPr>
          <p:cNvPr id="23" name="Rounded Rectangle">
            <a:extLst>
              <a:ext uri="{FF2B5EF4-FFF2-40B4-BE49-F238E27FC236}">
                <a16:creationId xmlns="" xmlns:a16="http://schemas.microsoft.com/office/drawing/2014/main" id="{10EC8789-DBCD-7648-A61F-8E2D40B4D22E}"/>
              </a:ext>
            </a:extLst>
          </p:cNvPr>
          <p:cNvSpPr/>
          <p:nvPr/>
        </p:nvSpPr>
        <p:spPr>
          <a:xfrm>
            <a:off x="1536425" y="3889320"/>
            <a:ext cx="1254531" cy="426999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34289" tIns="34289" rIns="34289" bIns="34289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управления эксплуатацией</a:t>
            </a:r>
          </a:p>
        </p:txBody>
      </p:sp>
      <p:sp>
        <p:nvSpPr>
          <p:cNvPr id="24" name="Rounded Rectangle">
            <a:extLst>
              <a:ext uri="{FF2B5EF4-FFF2-40B4-BE49-F238E27FC236}">
                <a16:creationId xmlns="" xmlns:a16="http://schemas.microsoft.com/office/drawing/2014/main" id="{EEAAE5C1-EDF4-F943-84B9-EF35179E5AFB}"/>
              </a:ext>
            </a:extLst>
          </p:cNvPr>
          <p:cNvSpPr/>
          <p:nvPr/>
        </p:nvSpPr>
        <p:spPr>
          <a:xfrm>
            <a:off x="205430" y="3378633"/>
            <a:ext cx="1254531" cy="442366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34289" tIns="34289" rIns="34289" bIns="34289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ea typeface="Montserrat Regular"/>
                <a:cs typeface="Times New Roman" pitchFamily="18" charset="0"/>
              </a:rPr>
              <a:t>Подсистема подготовки данных </a:t>
            </a:r>
          </a:p>
        </p:txBody>
      </p:sp>
      <p:sp>
        <p:nvSpPr>
          <p:cNvPr id="25" name="Rounded Rectangle">
            <a:extLst>
              <a:ext uri="{FF2B5EF4-FFF2-40B4-BE49-F238E27FC236}">
                <a16:creationId xmlns="" xmlns:a16="http://schemas.microsoft.com/office/drawing/2014/main" id="{B834033D-530B-8741-A3A7-081D038762CE}"/>
              </a:ext>
            </a:extLst>
          </p:cNvPr>
          <p:cNvSpPr/>
          <p:nvPr/>
        </p:nvSpPr>
        <p:spPr>
          <a:xfrm>
            <a:off x="210128" y="3858666"/>
            <a:ext cx="1254531" cy="427548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34289" tIns="34289" rIns="34289" bIns="34289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обеспечения юр. значимости </a:t>
            </a:r>
          </a:p>
        </p:txBody>
      </p:sp>
      <p:sp>
        <p:nvSpPr>
          <p:cNvPr id="26" name="Rounded Rectangle">
            <a:extLst>
              <a:ext uri="{FF2B5EF4-FFF2-40B4-BE49-F238E27FC236}">
                <a16:creationId xmlns="" xmlns:a16="http://schemas.microsoft.com/office/drawing/2014/main" id="{BFFD545F-23A1-DB47-8DCE-93C901F77499}"/>
              </a:ext>
            </a:extLst>
          </p:cNvPr>
          <p:cNvSpPr/>
          <p:nvPr/>
        </p:nvSpPr>
        <p:spPr>
          <a:xfrm>
            <a:off x="4141849" y="3895373"/>
            <a:ext cx="1254531" cy="426347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34289" tIns="34289" rIns="34289" bIns="34289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администрирования процессов</a:t>
            </a:r>
          </a:p>
        </p:txBody>
      </p:sp>
      <p:sp>
        <p:nvSpPr>
          <p:cNvPr id="45" name="Rounded Rectangle">
            <a:extLst>
              <a:ext uri="{FF2B5EF4-FFF2-40B4-BE49-F238E27FC236}">
                <a16:creationId xmlns="" xmlns:a16="http://schemas.microsoft.com/office/drawing/2014/main" id="{D48E6CF8-4878-A346-9E33-EAD01A0E125B}"/>
              </a:ext>
            </a:extLst>
          </p:cNvPr>
          <p:cNvSpPr/>
          <p:nvPr/>
        </p:nvSpPr>
        <p:spPr>
          <a:xfrm>
            <a:off x="248215" y="1686686"/>
            <a:ext cx="1223981" cy="649708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28803" tIns="28803" rIns="28803" bIns="28803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мониторинга использования земель сельхозназначения</a:t>
            </a:r>
          </a:p>
        </p:txBody>
      </p:sp>
      <p:sp>
        <p:nvSpPr>
          <p:cNvPr id="46" name="Rounded Rectangle">
            <a:extLst>
              <a:ext uri="{FF2B5EF4-FFF2-40B4-BE49-F238E27FC236}">
                <a16:creationId xmlns="" xmlns:a16="http://schemas.microsoft.com/office/drawing/2014/main" id="{7097DA09-EC26-9C48-9710-35DB11CB211C}"/>
              </a:ext>
            </a:extLst>
          </p:cNvPr>
          <p:cNvSpPr/>
          <p:nvPr/>
        </p:nvSpPr>
        <p:spPr>
          <a:xfrm>
            <a:off x="1623407" y="1684936"/>
            <a:ext cx="1210795" cy="649706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28803" tIns="28803" rIns="28803" bIns="28803" anchor="ctr"/>
          <a:lstStyle/>
          <a:p>
            <a:pPr algn="ctr"/>
            <a:endParaRPr lang="ru-RU" sz="900" dirty="0">
              <a:solidFill>
                <a:schemeClr val="bg1"/>
              </a:solidFill>
              <a:latin typeface="Montserrat Bold" panose="00000800000000000000" pitchFamily="2" charset="-52"/>
            </a:endParaRP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выявления незаконной вырубки леса</a:t>
            </a:r>
          </a:p>
          <a:p>
            <a:pPr algn="ctr"/>
            <a:endParaRPr lang="ru-RU" sz="9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Rounded Rectangle">
            <a:extLst>
              <a:ext uri="{FF2B5EF4-FFF2-40B4-BE49-F238E27FC236}">
                <a16:creationId xmlns="" xmlns:a16="http://schemas.microsoft.com/office/drawing/2014/main" id="{DE593DBF-6587-1743-A3B0-91431A7CC664}"/>
              </a:ext>
            </a:extLst>
          </p:cNvPr>
          <p:cNvSpPr/>
          <p:nvPr/>
        </p:nvSpPr>
        <p:spPr>
          <a:xfrm>
            <a:off x="2943413" y="1684936"/>
            <a:ext cx="1159301" cy="651458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28803" tIns="28803" rIns="28803" bIns="28803" anchor="ctr"/>
          <a:lstStyle/>
          <a:p>
            <a:pPr algn="ctr"/>
            <a:endParaRPr lang="ru-RU" sz="800" dirty="0">
              <a:solidFill>
                <a:schemeClr val="bg1"/>
              </a:solidFill>
              <a:latin typeface="Montserrat Bold" panose="00000800000000000000" pitchFamily="2" charset="-52"/>
            </a:endParaRP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выявления</a:t>
            </a: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нарушений </a:t>
            </a: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 строительстве</a:t>
            </a:r>
          </a:p>
          <a:p>
            <a:pPr algn="ctr"/>
            <a:endParaRPr lang="ru-RU" sz="800" dirty="0">
              <a:solidFill>
                <a:schemeClr val="bg1"/>
              </a:solidFill>
              <a:latin typeface="Montserrat Bold" panose="00000800000000000000" pitchFamily="2" charset="-52"/>
            </a:endParaRPr>
          </a:p>
        </p:txBody>
      </p:sp>
      <p:sp>
        <p:nvSpPr>
          <p:cNvPr id="48" name="Rounded Rectangle">
            <a:extLst>
              <a:ext uri="{FF2B5EF4-FFF2-40B4-BE49-F238E27FC236}">
                <a16:creationId xmlns="" xmlns:a16="http://schemas.microsoft.com/office/drawing/2014/main" id="{97A92C8D-2630-0B46-8805-B357B094D331}"/>
              </a:ext>
            </a:extLst>
          </p:cNvPr>
          <p:cNvSpPr/>
          <p:nvPr/>
        </p:nvSpPr>
        <p:spPr>
          <a:xfrm>
            <a:off x="4265072" y="1703333"/>
            <a:ext cx="1159301" cy="684720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28803" tIns="28803" rIns="28803" bIns="28803" anchor="ctr"/>
          <a:lstStyle/>
          <a:p>
            <a:pPr algn="ctr"/>
            <a:endParaRPr lang="ru-RU" sz="800" dirty="0">
              <a:solidFill>
                <a:schemeClr val="bg1"/>
              </a:solidFill>
              <a:latin typeface="Montserrat Bold" panose="00000800000000000000" pitchFamily="2" charset="-52"/>
            </a:endParaRP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контроля </a:t>
            </a: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начисления земельного </a:t>
            </a: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 имущественного налога</a:t>
            </a:r>
          </a:p>
          <a:p>
            <a:pPr algn="ctr"/>
            <a:endParaRPr lang="ru-RU" sz="800" dirty="0">
              <a:solidFill>
                <a:schemeClr val="bg1"/>
              </a:solidFill>
              <a:latin typeface="Montserrat Bold" panose="00000800000000000000" pitchFamily="2" charset="-52"/>
            </a:endParaRPr>
          </a:p>
        </p:txBody>
      </p:sp>
      <p:sp>
        <p:nvSpPr>
          <p:cNvPr id="49" name="Rounded Rectangle">
            <a:extLst>
              <a:ext uri="{FF2B5EF4-FFF2-40B4-BE49-F238E27FC236}">
                <a16:creationId xmlns="" xmlns:a16="http://schemas.microsoft.com/office/drawing/2014/main" id="{E6072EAF-1057-C047-8276-743BA4B4D528}"/>
              </a:ext>
            </a:extLst>
          </p:cNvPr>
          <p:cNvSpPr/>
          <p:nvPr/>
        </p:nvSpPr>
        <p:spPr>
          <a:xfrm>
            <a:off x="263928" y="2449409"/>
            <a:ext cx="1223981" cy="624797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28803" tIns="28803" rIns="28803" bIns="28803" anchor="ctr"/>
          <a:lstStyle/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мониторинга распространения инвазивных растений</a:t>
            </a:r>
          </a:p>
        </p:txBody>
      </p:sp>
      <p:sp>
        <p:nvSpPr>
          <p:cNvPr id="50" name="Rounded Rectangle">
            <a:extLst>
              <a:ext uri="{FF2B5EF4-FFF2-40B4-BE49-F238E27FC236}">
                <a16:creationId xmlns="" xmlns:a16="http://schemas.microsoft.com/office/drawing/2014/main" id="{52160418-167F-1646-8765-EC506FB534D0}"/>
              </a:ext>
            </a:extLst>
          </p:cNvPr>
          <p:cNvSpPr/>
          <p:nvPr/>
        </p:nvSpPr>
        <p:spPr>
          <a:xfrm>
            <a:off x="1547952" y="2445044"/>
            <a:ext cx="1336562" cy="629163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28803" tIns="28803" rIns="28803" bIns="28803" anchor="ctr"/>
          <a:lstStyle/>
          <a:p>
            <a:pPr algn="ctr"/>
            <a:r>
              <a:rPr lang="ru-RU" sz="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</a:t>
            </a:r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мониторинга, аналитики, </a:t>
            </a:r>
            <a:r>
              <a:rPr lang="ru-RU" sz="9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рекомендации</a:t>
            </a:r>
            <a:endParaRPr lang="ru-RU" sz="800" dirty="0">
              <a:solidFill>
                <a:schemeClr val="bg1"/>
              </a:solidFill>
              <a:latin typeface="Montserrat Bold" panose="00000800000000000000" pitchFamily="2" charset="-52"/>
            </a:endParaRPr>
          </a:p>
        </p:txBody>
      </p:sp>
      <p:sp>
        <p:nvSpPr>
          <p:cNvPr id="51" name="Rounded Rectangle">
            <a:extLst>
              <a:ext uri="{FF2B5EF4-FFF2-40B4-BE49-F238E27FC236}">
                <a16:creationId xmlns="" xmlns:a16="http://schemas.microsoft.com/office/drawing/2014/main" id="{90B4E08D-E7ED-4243-AF19-8356899302ED}"/>
              </a:ext>
            </a:extLst>
          </p:cNvPr>
          <p:cNvSpPr/>
          <p:nvPr/>
        </p:nvSpPr>
        <p:spPr>
          <a:xfrm>
            <a:off x="2946766" y="2445043"/>
            <a:ext cx="1223981" cy="624797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28803" tIns="28803" rIns="28803" bIns="28803" anchor="ctr"/>
          <a:lstStyle/>
          <a:p>
            <a:pPr algn="ctr"/>
            <a:endParaRPr lang="ru-RU" sz="800" dirty="0">
              <a:solidFill>
                <a:schemeClr val="bg1"/>
              </a:solidFill>
              <a:latin typeface="Montserrat Bold" panose="00000800000000000000" pitchFamily="2" charset="-52"/>
            </a:endParaRP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выявления </a:t>
            </a: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незаконных свалок </a:t>
            </a: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и карьеров</a:t>
            </a:r>
          </a:p>
          <a:p>
            <a:pPr algn="ctr"/>
            <a:endParaRPr lang="ru-RU" sz="800" dirty="0">
              <a:solidFill>
                <a:schemeClr val="bg1"/>
              </a:solidFill>
              <a:latin typeface="Montserrat Bold" panose="00000800000000000000" pitchFamily="2" charset="-52"/>
            </a:endParaRPr>
          </a:p>
        </p:txBody>
      </p:sp>
      <p:sp>
        <p:nvSpPr>
          <p:cNvPr id="52" name="Rounded Rectangle">
            <a:extLst>
              <a:ext uri="{FF2B5EF4-FFF2-40B4-BE49-F238E27FC236}">
                <a16:creationId xmlns="" xmlns:a16="http://schemas.microsoft.com/office/drawing/2014/main" id="{3DA17BF3-29DD-FF43-9719-D79DDA8D60D2}"/>
              </a:ext>
            </a:extLst>
          </p:cNvPr>
          <p:cNvSpPr/>
          <p:nvPr/>
        </p:nvSpPr>
        <p:spPr>
          <a:xfrm>
            <a:off x="4232998" y="2450762"/>
            <a:ext cx="1259831" cy="619078"/>
          </a:xfrm>
          <a:prstGeom prst="roundRect">
            <a:avLst>
              <a:gd name="adj" fmla="val 18139"/>
            </a:avLst>
          </a:prstGeom>
          <a:solidFill>
            <a:srgbClr val="2BB5B9"/>
          </a:solidFill>
          <a:ln w="50800">
            <a:solidFill>
              <a:srgbClr val="BBEEEF"/>
            </a:solidFill>
          </a:ln>
        </p:spPr>
        <p:txBody>
          <a:bodyPr lIns="28803" tIns="28803" rIns="28803" bIns="28803" anchor="ctr"/>
          <a:lstStyle/>
          <a:p>
            <a:pPr algn="ctr"/>
            <a:endParaRPr lang="ru-RU" sz="800" dirty="0">
              <a:solidFill>
                <a:schemeClr val="bg1"/>
              </a:solidFill>
              <a:latin typeface="Montserrat Bold" panose="00000800000000000000" pitchFamily="2" charset="-52"/>
            </a:endParaRPr>
          </a:p>
          <a:p>
            <a:pPr algn="ctr"/>
            <a:r>
              <a:rPr lang="ru-RU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Подсистема контроля водных ресурсов</a:t>
            </a:r>
          </a:p>
          <a:p>
            <a:pPr algn="ctr"/>
            <a:endParaRPr lang="ru-RU" sz="800" dirty="0">
              <a:solidFill>
                <a:schemeClr val="bg1"/>
              </a:solidFill>
              <a:latin typeface="Montserrat Bold" panose="000008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087564-1FDD-45AB-89CA-287C619DEA68}"/>
              </a:ext>
            </a:extLst>
          </p:cNvPr>
          <p:cNvSpPr txBox="1"/>
          <p:nvPr/>
        </p:nvSpPr>
        <p:spPr>
          <a:xfrm>
            <a:off x="5663247" y="1531302"/>
            <a:ext cx="3237688" cy="330090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Единая цифровая платформа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Модульная ИТ архитектура, позволяющая объединять функциональные подсистемы 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Единый центр хранения и обработки информации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Оцифровка данных (слой Росреестра)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Высокая скорость доступа к информационным ресурсам региона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Создание цифрового двойника Тверской области</a:t>
            </a:r>
          </a:p>
          <a:p>
            <a:endParaRPr lang="ru-RU" b="1" dirty="0">
              <a:solidFill>
                <a:srgbClr val="00B5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b="1" dirty="0">
              <a:solidFill>
                <a:srgbClr val="5656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9B827D-C00C-4AD7-8ABB-3969EBEBE6B1}"/>
              </a:ext>
            </a:extLst>
          </p:cNvPr>
          <p:cNvSpPr txBox="1"/>
          <p:nvPr/>
        </p:nvSpPr>
        <p:spPr>
          <a:xfrm>
            <a:off x="5731675" y="832230"/>
            <a:ext cx="2885582" cy="5616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Ключевые технологические ценности системы: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1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026EE4C-F8FF-4423-A0BB-A93AD7B858EF}"/>
              </a:ext>
            </a:extLst>
          </p:cNvPr>
          <p:cNvSpPr txBox="1"/>
          <p:nvPr/>
        </p:nvSpPr>
        <p:spPr>
          <a:xfrm>
            <a:off x="5329934" y="937673"/>
            <a:ext cx="3237335" cy="320857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Укрепление функции контроля и учёта хозяйственной деятельности в регионе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1200" b="1" dirty="0">
              <a:solidFill>
                <a:srgbClr val="00B5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Увеличение скорости принятия управленческих решений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1200" b="1" dirty="0">
              <a:solidFill>
                <a:srgbClr val="00B5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Автоматизация процессов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1200" b="1" dirty="0">
              <a:solidFill>
                <a:srgbClr val="00B5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Синхронизация информации из федеральных и региональных баз данных</a:t>
            </a:r>
          </a:p>
          <a:p>
            <a:endParaRPr lang="ru-RU" sz="1200" b="1" dirty="0">
              <a:solidFill>
                <a:srgbClr val="00B5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Надзор за природными ресурсами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12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12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Оптимизация работы муниципалитетов</a:t>
            </a:r>
          </a:p>
          <a:p>
            <a:endParaRPr lang="ru-RU" sz="1200" b="1" dirty="0">
              <a:solidFill>
                <a:srgbClr val="5656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95ACAFFD-FBA7-4277-9B5E-B0D968E8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" y="37866"/>
            <a:ext cx="7630992" cy="38051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Эффекты для региона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BE6E2C9-E5CE-4472-8E7A-5639589587FC}"/>
              </a:ext>
            </a:extLst>
          </p:cNvPr>
          <p:cNvSpPr txBox="1"/>
          <p:nvPr/>
        </p:nvSpPr>
        <p:spPr>
          <a:xfrm>
            <a:off x="699546" y="1039484"/>
            <a:ext cx="3603639" cy="33932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Дополнительные налоговые поступления</a:t>
            </a:r>
          </a:p>
          <a:p>
            <a:endParaRPr lang="ru-RU" sz="12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Увеличение налоговой ставки при нецелевом использовании земли с 0,3 до 1,5%*</a:t>
            </a:r>
          </a:p>
          <a:p>
            <a:endParaRPr lang="ru-RU" sz="1200" b="1" dirty="0">
              <a:solidFill>
                <a:srgbClr val="00B5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Сокращение расходов на существующие системы мониторинга, контроль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 логистику.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12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12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Реализация региональных и федеральных программ и инициатив в области цифровизации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1200" b="1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Увеличение показателя собираемости штрафов за нарушения в области землепользования, строительства, разработки недр, лесного хозяйства</a:t>
            </a:r>
            <a:endParaRPr lang="ru-RU" sz="1200" b="1" dirty="0">
              <a:solidFill>
                <a:srgbClr val="00B5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Рисунок 23" descr="Тенденция к повышению">
            <a:extLst>
              <a:ext uri="{FF2B5EF4-FFF2-40B4-BE49-F238E27FC236}">
                <a16:creationId xmlns="" xmlns:a16="http://schemas.microsoft.com/office/drawing/2014/main" id="{C08BAC3C-B3D7-4B04-B825-2277AA945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349" y="3691255"/>
            <a:ext cx="592736" cy="592736"/>
          </a:xfrm>
          <a:prstGeom prst="rect">
            <a:avLst/>
          </a:prstGeom>
        </p:spPr>
      </p:pic>
      <p:pic>
        <p:nvPicPr>
          <p:cNvPr id="26" name="Рисунок 25" descr="Камера слежения">
            <a:extLst>
              <a:ext uri="{FF2B5EF4-FFF2-40B4-BE49-F238E27FC236}">
                <a16:creationId xmlns="" xmlns:a16="http://schemas.microsoft.com/office/drawing/2014/main" id="{F7C72F58-9350-4733-8E44-193205786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3523" y="819531"/>
            <a:ext cx="541044" cy="541044"/>
          </a:xfrm>
          <a:prstGeom prst="rect">
            <a:avLst/>
          </a:prstGeom>
        </p:spPr>
      </p:pic>
      <p:pic>
        <p:nvPicPr>
          <p:cNvPr id="28" name="Рисунок 27" descr="Монеты">
            <a:extLst>
              <a:ext uri="{FF2B5EF4-FFF2-40B4-BE49-F238E27FC236}">
                <a16:creationId xmlns="" xmlns:a16="http://schemas.microsoft.com/office/drawing/2014/main" id="{41853498-7241-4F6C-BF08-83A1ABDF0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668" y="749945"/>
            <a:ext cx="553001" cy="553001"/>
          </a:xfrm>
          <a:prstGeom prst="rect">
            <a:avLst/>
          </a:prstGeom>
        </p:spPr>
      </p:pic>
      <p:pic>
        <p:nvPicPr>
          <p:cNvPr id="30" name="Рисунок 29" descr="Рубль">
            <a:extLst>
              <a:ext uri="{FF2B5EF4-FFF2-40B4-BE49-F238E27FC236}">
                <a16:creationId xmlns="" xmlns:a16="http://schemas.microsoft.com/office/drawing/2014/main" id="{836014FE-CB66-4AAF-993C-2168D29D3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858" y="1340884"/>
            <a:ext cx="492959" cy="492959"/>
          </a:xfrm>
          <a:prstGeom prst="rect">
            <a:avLst/>
          </a:prstGeom>
        </p:spPr>
      </p:pic>
      <p:pic>
        <p:nvPicPr>
          <p:cNvPr id="32" name="Рисунок 31" descr="Попасть в яблочко">
            <a:extLst>
              <a:ext uri="{FF2B5EF4-FFF2-40B4-BE49-F238E27FC236}">
                <a16:creationId xmlns="" xmlns:a16="http://schemas.microsoft.com/office/drawing/2014/main" id="{6F85F3BF-4562-49C9-A559-1862D75EB2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89178" y="3691255"/>
            <a:ext cx="564315" cy="564315"/>
          </a:xfrm>
          <a:prstGeom prst="rect">
            <a:avLst/>
          </a:prstGeom>
        </p:spPr>
      </p:pic>
      <p:pic>
        <p:nvPicPr>
          <p:cNvPr id="36" name="Рисунок 35" descr="Весы правосудия">
            <a:extLst>
              <a:ext uri="{FF2B5EF4-FFF2-40B4-BE49-F238E27FC236}">
                <a16:creationId xmlns="" xmlns:a16="http://schemas.microsoft.com/office/drawing/2014/main" id="{7ED13087-B410-4CD8-884C-E366388540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13414" y="2512517"/>
            <a:ext cx="541043" cy="541043"/>
          </a:xfrm>
          <a:prstGeom prst="rect">
            <a:avLst/>
          </a:prstGeom>
        </p:spPr>
      </p:pic>
      <p:pic>
        <p:nvPicPr>
          <p:cNvPr id="46" name="Рисунок 45" descr="Открытая ладонь с растением">
            <a:extLst>
              <a:ext uri="{FF2B5EF4-FFF2-40B4-BE49-F238E27FC236}">
                <a16:creationId xmlns="" xmlns:a16="http://schemas.microsoft.com/office/drawing/2014/main" id="{6E6028D2-2490-4265-A419-D3B161DAD4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89178" y="3118388"/>
            <a:ext cx="541044" cy="541044"/>
          </a:xfrm>
          <a:prstGeom prst="rect">
            <a:avLst/>
          </a:prstGeom>
        </p:spPr>
      </p:pic>
      <p:pic>
        <p:nvPicPr>
          <p:cNvPr id="52" name="Рисунок 51" descr="Шестеренки">
            <a:extLst>
              <a:ext uri="{FF2B5EF4-FFF2-40B4-BE49-F238E27FC236}">
                <a16:creationId xmlns="" xmlns:a16="http://schemas.microsoft.com/office/drawing/2014/main" id="{3A0F4168-19D9-43AD-ACC4-B0927C6A69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13414" y="1998271"/>
            <a:ext cx="541043" cy="541043"/>
          </a:xfrm>
          <a:prstGeom prst="rect">
            <a:avLst/>
          </a:prstGeom>
        </p:spPr>
      </p:pic>
      <p:pic>
        <p:nvPicPr>
          <p:cNvPr id="54" name="Рисунок 53" descr="Измерительный прибор">
            <a:extLst>
              <a:ext uri="{FF2B5EF4-FFF2-40B4-BE49-F238E27FC236}">
                <a16:creationId xmlns="" xmlns:a16="http://schemas.microsoft.com/office/drawing/2014/main" id="{9A283750-E804-48A1-861E-0BB072E5E8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00814" y="1478717"/>
            <a:ext cx="541043" cy="541043"/>
          </a:xfrm>
          <a:prstGeom prst="rect">
            <a:avLst/>
          </a:prstGeom>
        </p:spPr>
      </p:pic>
      <p:pic>
        <p:nvPicPr>
          <p:cNvPr id="56" name="Рисунок 55" descr="Контрольный список">
            <a:extLst>
              <a:ext uri="{FF2B5EF4-FFF2-40B4-BE49-F238E27FC236}">
                <a16:creationId xmlns="" xmlns:a16="http://schemas.microsoft.com/office/drawing/2014/main" id="{9731B766-8882-4815-897E-191E654BB2C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312" y="2899777"/>
            <a:ext cx="685800" cy="685800"/>
          </a:xfrm>
          <a:prstGeom prst="rect">
            <a:avLst/>
          </a:prstGeom>
        </p:spPr>
      </p:pic>
      <p:sp>
        <p:nvSpPr>
          <p:cNvPr id="17" name="Номер слайда 1">
            <a:extLst>
              <a:ext uri="{FF2B5EF4-FFF2-40B4-BE49-F238E27FC236}">
                <a16:creationId xmlns="" xmlns:a16="http://schemas.microsoft.com/office/drawing/2014/main" id="{EF8A1DC5-3F44-48B2-BEB7-8573B0BE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011" y="4102"/>
            <a:ext cx="457751" cy="273844"/>
          </a:xfrm>
        </p:spPr>
        <p:txBody>
          <a:bodyPr/>
          <a:lstStyle/>
          <a:p>
            <a:fld id="{AD7DADA5-1315-9E4F-9CB9-53D80BD5E89F}" type="slidenum">
              <a:rPr lang="x-none" smtClean="0"/>
              <a:pPr/>
              <a:t>4</a:t>
            </a:fld>
            <a:endParaRPr lang="x-none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3019F50-02F9-482A-A107-06FEEF8B0A27}"/>
              </a:ext>
            </a:extLst>
          </p:cNvPr>
          <p:cNvSpPr txBox="1"/>
          <p:nvPr/>
        </p:nvSpPr>
        <p:spPr>
          <a:xfrm>
            <a:off x="1311926" y="453473"/>
            <a:ext cx="1783187" cy="28469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МОНЕТАРНЫЕ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2036231-A15D-47D6-BA70-3DDC45BCE50F}"/>
              </a:ext>
            </a:extLst>
          </p:cNvPr>
          <p:cNvSpPr txBox="1"/>
          <p:nvPr/>
        </p:nvSpPr>
        <p:spPr>
          <a:xfrm>
            <a:off x="5791403" y="418376"/>
            <a:ext cx="2687014" cy="28469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x-none"/>
            </a:defPPr>
            <a:lvl1pPr>
              <a:defRPr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НЕМОНЕТАРНЫЕ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="" xmlns:a16="http://schemas.microsoft.com/office/drawing/2014/main" id="{EE08D70B-DB81-45DF-92E3-6AA4EEF65E95}"/>
              </a:ext>
            </a:extLst>
          </p:cNvPr>
          <p:cNvSpPr/>
          <p:nvPr/>
        </p:nvSpPr>
        <p:spPr>
          <a:xfrm>
            <a:off x="-122673" y="4913814"/>
            <a:ext cx="4694673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ctr">
              <a:defRPr sz="1800"/>
            </a:pPr>
            <a:r>
              <a:rPr lang="ru-RU" sz="1200" b="1" dirty="0">
                <a:solidFill>
                  <a:srgbClr val="00B5C0"/>
                </a:solidFill>
                <a:latin typeface="Arial"/>
                <a:ea typeface="Arial"/>
                <a:cs typeface="Arial"/>
              </a:rPr>
              <a:t>*</a:t>
            </a:r>
            <a:r>
              <a:rPr lang="ru-RU" sz="800" dirty="0"/>
              <a:t>Нецелевое использование участков приводит к доначислению налога по повышенной ставке.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="" xmlns:a16="http://schemas.microsoft.com/office/drawing/2014/main" id="{2427BDEE-528E-45DB-9FC9-ED68E9D42C78}"/>
              </a:ext>
            </a:extLst>
          </p:cNvPr>
          <p:cNvCxnSpPr>
            <a:cxnSpLocks/>
          </p:cNvCxnSpPr>
          <p:nvPr/>
        </p:nvCxnSpPr>
        <p:spPr>
          <a:xfrm>
            <a:off x="4572000" y="444014"/>
            <a:ext cx="0" cy="4564358"/>
          </a:xfrm>
          <a:prstGeom prst="line">
            <a:avLst/>
          </a:prstGeom>
          <a:ln w="31750">
            <a:solidFill>
              <a:srgbClr val="00B5C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Рисунок 7" descr="Презентация с линейчатой диаграммой (справа налево)">
            <a:extLst>
              <a:ext uri="{FF2B5EF4-FFF2-40B4-BE49-F238E27FC236}">
                <a16:creationId xmlns="" xmlns:a16="http://schemas.microsoft.com/office/drawing/2014/main" id="{D1B9781D-112B-4AA8-9C09-E3FC850267C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8379" y="196691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1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="" xmlns:a16="http://schemas.microsoft.com/office/drawing/2014/main" id="{95ACAFFD-FBA7-4277-9B5E-B0D968E8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78" y="38517"/>
            <a:ext cx="7527689" cy="380510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Экономическая модель проекта ГИС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="" xmlns:a16="http://schemas.microsoft.com/office/drawing/2014/main" id="{079A9464-29EB-45E3-A378-8866B0A672C3}"/>
              </a:ext>
            </a:extLst>
          </p:cNvPr>
          <p:cNvSpPr/>
          <p:nvPr/>
        </p:nvSpPr>
        <p:spPr>
          <a:xfrm>
            <a:off x="-54465" y="4326090"/>
            <a:ext cx="8275901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defRPr sz="1800"/>
            </a:pP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Arial"/>
                <a:cs typeface="Times New Roman" pitchFamily="18" charset="0"/>
              </a:rPr>
              <a:t>*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расчёт стоимости системы зависит от функционала ГИС и площади облёта. При облете площади области </a:t>
            </a:r>
            <a:r>
              <a:rPr lang="ru-RU" sz="1200" u="sng" dirty="0">
                <a:latin typeface="Times New Roman" pitchFamily="18" charset="0"/>
                <a:cs typeface="Times New Roman" pitchFamily="18" charset="0"/>
              </a:rPr>
              <a:t>дважды за год 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(площадь16,8 </a:t>
            </a:r>
            <a:r>
              <a:rPr lang="ru-RU" sz="1200" dirty="0" err="1">
                <a:latin typeface="Times New Roman" pitchFamily="18" charset="0"/>
                <a:cs typeface="Times New Roman" pitchFamily="18" charset="0"/>
              </a:rPr>
              <a:t>млн.га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) затраты на запуск и эксплуатацию регионального ЕГЦ 2021-2040г : 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14 546 </a:t>
            </a:r>
            <a:r>
              <a:rPr lang="ru-RU" sz="1200" dirty="0" err="1">
                <a:latin typeface="Times New Roman" pitchFamily="18" charset="0"/>
                <a:cs typeface="Times New Roman" pitchFamily="18" charset="0"/>
              </a:rPr>
              <a:t>млн.руб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ГИС создание и </a:t>
            </a:r>
            <a:r>
              <a:rPr lang="ru-RU" sz="1200" dirty="0" err="1">
                <a:latin typeface="Times New Roman" pitchFamily="18" charset="0"/>
                <a:cs typeface="Times New Roman" pitchFamily="18" charset="0"/>
              </a:rPr>
              <a:t>экспл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2798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 dirty="0" err="1">
                <a:latin typeface="Times New Roman" pitchFamily="18" charset="0"/>
                <a:cs typeface="Times New Roman" pitchFamily="18" charset="0"/>
              </a:rPr>
              <a:t>млн.р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5874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 dirty="0" err="1">
                <a:latin typeface="Times New Roman" pitchFamily="18" charset="0"/>
                <a:cs typeface="Times New Roman" pitchFamily="18" charset="0"/>
              </a:rPr>
              <a:t>млн.р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БПЛА - капитальные и операционные затраты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="" xmlns:a16="http://schemas.microsoft.com/office/drawing/2014/main" id="{C71DA95C-5190-4318-8459-7E0EF422BC03}"/>
              </a:ext>
            </a:extLst>
          </p:cNvPr>
          <p:cNvSpPr/>
          <p:nvPr/>
        </p:nvSpPr>
        <p:spPr>
          <a:xfrm>
            <a:off x="-620452" y="4923246"/>
            <a:ext cx="6340710" cy="1923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ctr">
              <a:defRPr sz="1800"/>
            </a:pPr>
            <a:r>
              <a:rPr lang="ru-RU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Arial"/>
                <a:cs typeface="Times New Roman" pitchFamily="18" charset="0"/>
              </a:rPr>
              <a:t>**</a:t>
            </a:r>
            <a:r>
              <a:rPr lang="ru-RU" sz="800" dirty="0">
                <a:latin typeface="Times New Roman" pitchFamily="18" charset="0"/>
                <a:cs typeface="Times New Roman" pitchFamily="18" charset="0"/>
              </a:rPr>
              <a:t>расчёт концессионного платежа зависит от итоговой стоимости системы и срока концессионного соглашения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3E7BE53-8449-4D90-B779-120E15373E3D}"/>
              </a:ext>
            </a:extLst>
          </p:cNvPr>
          <p:cNvSpPr/>
          <p:nvPr/>
        </p:nvSpPr>
        <p:spPr>
          <a:xfrm>
            <a:off x="3772390" y="4921035"/>
            <a:ext cx="6472496" cy="1923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ctr">
              <a:defRPr sz="1800"/>
            </a:pPr>
            <a:r>
              <a:rPr lang="ru-RU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Arial"/>
                <a:cs typeface="Times New Roman" pitchFamily="18" charset="0"/>
              </a:rPr>
              <a:t>*</a:t>
            </a: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Arial"/>
                <a:cs typeface="Times New Roman" pitchFamily="18" charset="0"/>
              </a:rPr>
              <a:t>*</a:t>
            </a:r>
            <a:r>
              <a:rPr lang="ru-RU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ea typeface="Arial"/>
                <a:cs typeface="Times New Roman" pitchFamily="18" charset="0"/>
              </a:rPr>
              <a:t>*</a:t>
            </a:r>
            <a:r>
              <a:rPr lang="ru-RU" sz="800" dirty="0">
                <a:latin typeface="Times New Roman" pitchFamily="18" charset="0"/>
                <a:cs typeface="Times New Roman" pitchFamily="18" charset="0"/>
              </a:rPr>
              <a:t>пример расчёта эффектов для Тверской обл., на базе предоставленной статистики</a:t>
            </a:r>
          </a:p>
        </p:txBody>
      </p:sp>
      <p:sp>
        <p:nvSpPr>
          <p:cNvPr id="15" name="Номер слайда 1">
            <a:extLst>
              <a:ext uri="{FF2B5EF4-FFF2-40B4-BE49-F238E27FC236}">
                <a16:creationId xmlns="" xmlns:a16="http://schemas.microsoft.com/office/drawing/2014/main" id="{6F50A2B3-E63F-4E90-ADD9-1C6D9155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011" y="4102"/>
            <a:ext cx="457751" cy="273844"/>
          </a:xfrm>
        </p:spPr>
        <p:txBody>
          <a:bodyPr/>
          <a:lstStyle/>
          <a:p>
            <a:fld id="{AD7DADA5-1315-9E4F-9CB9-53D80BD5E89F}" type="slidenum">
              <a:rPr lang="x-none" smtClean="0"/>
              <a:pPr/>
              <a:t>5</a:t>
            </a:fld>
            <a:endParaRPr lang="x-none" dirty="0"/>
          </a:p>
        </p:txBody>
      </p:sp>
      <p:sp>
        <p:nvSpPr>
          <p:cNvPr id="21" name="Rounded Rectangle">
            <a:extLst>
              <a:ext uri="{FF2B5EF4-FFF2-40B4-BE49-F238E27FC236}">
                <a16:creationId xmlns="" xmlns:a16="http://schemas.microsoft.com/office/drawing/2014/main" id="{963A191E-40C4-49DC-969A-E3FC86324BEF}"/>
              </a:ext>
            </a:extLst>
          </p:cNvPr>
          <p:cNvSpPr/>
          <p:nvPr/>
        </p:nvSpPr>
        <p:spPr>
          <a:xfrm>
            <a:off x="2716816" y="419027"/>
            <a:ext cx="2489263" cy="912739"/>
          </a:xfrm>
          <a:prstGeom prst="roundRect">
            <a:avLst>
              <a:gd name="adj" fmla="val 18139"/>
            </a:avLst>
          </a:prstGeom>
          <a:solidFill>
            <a:schemeClr val="bg1"/>
          </a:solidFill>
          <a:ln w="12700">
            <a:solidFill>
              <a:srgbClr val="00B5C0"/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pPr algn="l">
              <a:defRPr sz="1800"/>
            </a:pP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Капитальные затраты 2021-2040: </a:t>
            </a:r>
          </a:p>
          <a:p>
            <a:pPr algn="l">
              <a:defRPr sz="1800"/>
            </a:pPr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1 381</a:t>
            </a:r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</a:t>
            </a: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млн.руб. Создание 1 и 2 очередей ГИС** «Единая геоинформационная система региона»</a:t>
            </a:r>
            <a:endParaRPr lang="ru-RU" sz="1200" b="1" dirty="0">
              <a:solidFill>
                <a:srgbClr val="535353"/>
              </a:solidFill>
              <a:latin typeface="Times New Roman" pitchFamily="18" charset="0"/>
              <a:ea typeface="Arial"/>
              <a:cs typeface="Times New Roman" pitchFamily="18" charset="0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="" xmlns:a16="http://schemas.microsoft.com/office/drawing/2014/main" id="{439AF1CC-8B99-44EB-B17A-0BE0C11F5D2C}"/>
              </a:ext>
            </a:extLst>
          </p:cNvPr>
          <p:cNvSpPr/>
          <p:nvPr/>
        </p:nvSpPr>
        <p:spPr>
          <a:xfrm>
            <a:off x="5720258" y="416397"/>
            <a:ext cx="2431686" cy="912739"/>
          </a:xfrm>
          <a:prstGeom prst="roundRect">
            <a:avLst>
              <a:gd name="adj" fmla="val 18139"/>
            </a:avLst>
          </a:prstGeom>
          <a:solidFill>
            <a:schemeClr val="bg1"/>
          </a:solidFill>
          <a:ln w="12700">
            <a:solidFill>
              <a:srgbClr val="00B5C0"/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pPr algn="l">
              <a:defRPr sz="1800"/>
            </a:pPr>
            <a:r>
              <a:rPr lang="ru-RU" b="1" dirty="0">
                <a:solidFill>
                  <a:srgbClr val="535353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Операционные затраты 2021-2040: </a:t>
            </a:r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1 417</a:t>
            </a:r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</a:t>
            </a:r>
            <a:r>
              <a:rPr lang="ru-RU" sz="1100" b="1" dirty="0" err="1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млн.руб</a:t>
            </a: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. Техническое сопровождение и обеспечение эксплуатации ГИС</a:t>
            </a:r>
            <a:endParaRPr lang="ru-RU" sz="1200" b="1" dirty="0">
              <a:solidFill>
                <a:srgbClr val="535353"/>
              </a:solidFill>
              <a:latin typeface="Times New Roman" pitchFamily="18" charset="0"/>
              <a:ea typeface="Arial"/>
              <a:cs typeface="Times New Roman" pitchFamily="18" charset="0"/>
            </a:endParaRPr>
          </a:p>
        </p:txBody>
      </p:sp>
      <p:pic>
        <p:nvPicPr>
          <p:cNvPr id="32" name="Рисунок 31" descr="Добавление">
            <a:extLst>
              <a:ext uri="{FF2B5EF4-FFF2-40B4-BE49-F238E27FC236}">
                <a16:creationId xmlns="" xmlns:a16="http://schemas.microsoft.com/office/drawing/2014/main" id="{8F04376B-702B-4B08-8748-A582253F4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5542" y="743583"/>
            <a:ext cx="395252" cy="395252"/>
          </a:xfrm>
          <a:prstGeom prst="rect">
            <a:avLst/>
          </a:prstGeom>
        </p:spPr>
      </p:pic>
      <p:pic>
        <p:nvPicPr>
          <p:cNvPr id="34" name="Рисунок 33" descr="Угловые стрелки">
            <a:extLst>
              <a:ext uri="{FF2B5EF4-FFF2-40B4-BE49-F238E27FC236}">
                <a16:creationId xmlns="" xmlns:a16="http://schemas.microsoft.com/office/drawing/2014/main" id="{4B21C7EA-CE4E-4C13-8481-23A5AB056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6144" y="692355"/>
            <a:ext cx="497708" cy="497708"/>
          </a:xfrm>
          <a:prstGeom prst="rect">
            <a:avLst/>
          </a:prstGeom>
        </p:spPr>
      </p:pic>
      <p:sp>
        <p:nvSpPr>
          <p:cNvPr id="38" name="Rounded Rectangle">
            <a:extLst>
              <a:ext uri="{FF2B5EF4-FFF2-40B4-BE49-F238E27FC236}">
                <a16:creationId xmlns="" xmlns:a16="http://schemas.microsoft.com/office/drawing/2014/main" id="{2D4AE3D9-B559-48C3-A304-3D08D1C120C9}"/>
              </a:ext>
            </a:extLst>
          </p:cNvPr>
          <p:cNvSpPr/>
          <p:nvPr/>
        </p:nvSpPr>
        <p:spPr>
          <a:xfrm>
            <a:off x="125810" y="419566"/>
            <a:ext cx="1877609" cy="912200"/>
          </a:xfrm>
          <a:prstGeom prst="roundRect">
            <a:avLst>
              <a:gd name="adj" fmla="val 18139"/>
            </a:avLst>
          </a:prstGeom>
          <a:solidFill>
            <a:schemeClr val="bg1"/>
          </a:solidFill>
          <a:ln w="12700">
            <a:solidFill>
              <a:srgbClr val="00B5C0"/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2 798</a:t>
            </a:r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</a:t>
            </a: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млн.руб.</a:t>
            </a:r>
          </a:p>
          <a:p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Базовая стоимость создания и эксплуатации ГИС </a:t>
            </a:r>
            <a:endParaRPr lang="ru-RU" sz="1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Rounded Rectangle">
            <a:extLst>
              <a:ext uri="{FF2B5EF4-FFF2-40B4-BE49-F238E27FC236}">
                <a16:creationId xmlns="" xmlns:a16="http://schemas.microsoft.com/office/drawing/2014/main" id="{DDBC6AD0-BA63-49AA-A79A-F582D3CEB394}"/>
              </a:ext>
            </a:extLst>
          </p:cNvPr>
          <p:cNvSpPr/>
          <p:nvPr/>
        </p:nvSpPr>
        <p:spPr>
          <a:xfrm>
            <a:off x="125811" y="1454352"/>
            <a:ext cx="1877609" cy="728207"/>
          </a:xfrm>
          <a:prstGeom prst="roundRect">
            <a:avLst>
              <a:gd name="adj" fmla="val 18139"/>
            </a:avLst>
          </a:prstGeom>
          <a:solidFill>
            <a:schemeClr val="bg1"/>
          </a:solidFill>
          <a:ln w="12700">
            <a:solidFill>
              <a:srgbClr val="00B5C0"/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r>
              <a:rPr lang="ru-RU" sz="1100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5 </a:t>
            </a:r>
            <a:r>
              <a:rPr lang="en-US" sz="1100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874</a:t>
            </a: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млн.руб.</a:t>
            </a:r>
          </a:p>
          <a:p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Стоимость опций</a:t>
            </a:r>
            <a:r>
              <a:rPr lang="ru-RU" sz="1100" b="1" i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 (облёт БПЛА всей площади региона 1 раз в год)</a:t>
            </a:r>
            <a:endParaRPr lang="ru-RU" sz="11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" name="Рисунок 41" descr="Угловые стрелки">
            <a:extLst>
              <a:ext uri="{FF2B5EF4-FFF2-40B4-BE49-F238E27FC236}">
                <a16:creationId xmlns="" xmlns:a16="http://schemas.microsoft.com/office/drawing/2014/main" id="{50CE90FC-4880-47B5-980B-342C7DDD4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5602" y="1578409"/>
            <a:ext cx="497708" cy="497708"/>
          </a:xfrm>
          <a:prstGeom prst="rect">
            <a:avLst/>
          </a:prstGeom>
        </p:spPr>
      </p:pic>
      <p:sp>
        <p:nvSpPr>
          <p:cNvPr id="44" name="Rounded Rectangle">
            <a:extLst>
              <a:ext uri="{FF2B5EF4-FFF2-40B4-BE49-F238E27FC236}">
                <a16:creationId xmlns="" xmlns:a16="http://schemas.microsoft.com/office/drawing/2014/main" id="{74E8DADF-309D-4458-BC2D-AF2CCEFA7431}"/>
              </a:ext>
            </a:extLst>
          </p:cNvPr>
          <p:cNvSpPr/>
          <p:nvPr/>
        </p:nvSpPr>
        <p:spPr>
          <a:xfrm>
            <a:off x="2716816" y="1450213"/>
            <a:ext cx="2537641" cy="722438"/>
          </a:xfrm>
          <a:prstGeom prst="roundRect">
            <a:avLst>
              <a:gd name="adj" fmla="val 18139"/>
            </a:avLst>
          </a:prstGeom>
          <a:solidFill>
            <a:schemeClr val="bg1"/>
          </a:solidFill>
          <a:ln w="12700">
            <a:solidFill>
              <a:srgbClr val="00B5C0"/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pPr algn="l">
              <a:defRPr sz="1800"/>
            </a:pPr>
            <a:r>
              <a:rPr lang="ru-RU" b="1" dirty="0">
                <a:solidFill>
                  <a:srgbClr val="535353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Капитальные затраты 2021-2040: </a:t>
            </a:r>
          </a:p>
          <a:p>
            <a:pPr algn="l">
              <a:defRPr sz="1800"/>
            </a:pPr>
            <a:r>
              <a:rPr lang="ru-RU" sz="1100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2 076</a:t>
            </a: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млн.руб. БПЛА, ПАК, автопарк, оргтехника, лицензии</a:t>
            </a:r>
          </a:p>
        </p:txBody>
      </p:sp>
      <p:sp>
        <p:nvSpPr>
          <p:cNvPr id="46" name="Rounded Rectangle">
            <a:extLst>
              <a:ext uri="{FF2B5EF4-FFF2-40B4-BE49-F238E27FC236}">
                <a16:creationId xmlns="" xmlns:a16="http://schemas.microsoft.com/office/drawing/2014/main" id="{569CB320-21A2-4171-A595-D17ACB1796F7}"/>
              </a:ext>
            </a:extLst>
          </p:cNvPr>
          <p:cNvSpPr/>
          <p:nvPr/>
        </p:nvSpPr>
        <p:spPr>
          <a:xfrm>
            <a:off x="5710117" y="1454353"/>
            <a:ext cx="2431686" cy="718298"/>
          </a:xfrm>
          <a:prstGeom prst="roundRect">
            <a:avLst>
              <a:gd name="adj" fmla="val 18139"/>
            </a:avLst>
          </a:prstGeom>
          <a:solidFill>
            <a:schemeClr val="bg1"/>
          </a:solidFill>
          <a:ln w="12700">
            <a:solidFill>
              <a:srgbClr val="00B5C0"/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pPr algn="l">
              <a:defRPr sz="1800"/>
            </a:pPr>
            <a:r>
              <a:rPr lang="ru-RU" b="1" dirty="0">
                <a:solidFill>
                  <a:srgbClr val="535353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Эксплуатационные расходы 2021-2040: </a:t>
            </a:r>
            <a:r>
              <a:rPr lang="ru-RU" sz="1100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3 </a:t>
            </a:r>
            <a:r>
              <a:rPr lang="en-US" sz="1100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798</a:t>
            </a:r>
            <a:r>
              <a:rPr lang="ru-RU" sz="11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млн.руб. БПЛА, ФОТ, хранение данных</a:t>
            </a:r>
          </a:p>
        </p:txBody>
      </p:sp>
      <p:pic>
        <p:nvPicPr>
          <p:cNvPr id="48" name="Рисунок 47" descr="Добавление">
            <a:extLst>
              <a:ext uri="{FF2B5EF4-FFF2-40B4-BE49-F238E27FC236}">
                <a16:creationId xmlns="" xmlns:a16="http://schemas.microsoft.com/office/drawing/2014/main" id="{5CA383ED-4FC9-4D51-8384-0542B35B3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4661" y="1631302"/>
            <a:ext cx="395252" cy="395252"/>
          </a:xfrm>
          <a:prstGeom prst="rect">
            <a:avLst/>
          </a:prstGeom>
        </p:spPr>
      </p:pic>
      <p:sp>
        <p:nvSpPr>
          <p:cNvPr id="50" name="Rounded Rectangle">
            <a:extLst>
              <a:ext uri="{FF2B5EF4-FFF2-40B4-BE49-F238E27FC236}">
                <a16:creationId xmlns="" xmlns:a16="http://schemas.microsoft.com/office/drawing/2014/main" id="{73831F62-0DB4-4217-845E-2E8F3D476971}"/>
              </a:ext>
            </a:extLst>
          </p:cNvPr>
          <p:cNvSpPr/>
          <p:nvPr/>
        </p:nvSpPr>
        <p:spPr>
          <a:xfrm>
            <a:off x="32190" y="360885"/>
            <a:ext cx="8533356" cy="2434200"/>
          </a:xfrm>
          <a:prstGeom prst="roundRect">
            <a:avLst>
              <a:gd name="adj" fmla="val 5310"/>
            </a:avLst>
          </a:prstGeom>
          <a:noFill/>
          <a:ln w="31750" cap="flat">
            <a:solidFill>
              <a:schemeClr val="bg1">
                <a:lumMod val="85000"/>
              </a:schemeClr>
            </a:solidFill>
            <a:prstDash val="dash"/>
            <a:miter lim="800000"/>
          </a:ln>
          <a:effectLst/>
        </p:spPr>
        <p:txBody>
          <a:bodyPr wrap="square" lIns="21674" tIns="21674" rIns="21674" bIns="21674" numCol="1" anchor="ctr">
            <a:noAutofit/>
          </a:bodyPr>
          <a:lstStyle/>
          <a:p>
            <a:endParaRPr sz="300" dirty="0">
              <a:latin typeface="+mj-lt"/>
            </a:endParaRPr>
          </a:p>
        </p:txBody>
      </p:sp>
      <p:sp>
        <p:nvSpPr>
          <p:cNvPr id="56" name="Rounded Rectangle">
            <a:extLst>
              <a:ext uri="{FF2B5EF4-FFF2-40B4-BE49-F238E27FC236}">
                <a16:creationId xmlns="" xmlns:a16="http://schemas.microsoft.com/office/drawing/2014/main" id="{E8DBB30E-3722-42C1-89B6-0C6C98A62E71}"/>
              </a:ext>
            </a:extLst>
          </p:cNvPr>
          <p:cNvSpPr/>
          <p:nvPr/>
        </p:nvSpPr>
        <p:spPr>
          <a:xfrm>
            <a:off x="87500" y="3470394"/>
            <a:ext cx="2458041" cy="811150"/>
          </a:xfrm>
          <a:prstGeom prst="roundRect">
            <a:avLst>
              <a:gd name="adj" fmla="val 18139"/>
            </a:avLst>
          </a:prstGeom>
          <a:solidFill>
            <a:srgbClr val="00B5C0"/>
          </a:solidFill>
          <a:ln w="12700">
            <a:solidFill>
              <a:srgbClr val="00B5C0"/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r>
              <a:rPr lang="ru-RU" sz="1200" b="1" dirty="0">
                <a:solidFill>
                  <a:schemeClr val="bg1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2 400 </a:t>
            </a:r>
            <a:r>
              <a:rPr lang="ru-RU" sz="1200" b="1" dirty="0" err="1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млн.руб</a:t>
            </a:r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Среднегодовой доход регионального бюджета при внедрении ГИС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*** </a:t>
            </a:r>
          </a:p>
        </p:txBody>
      </p:sp>
      <p:sp>
        <p:nvSpPr>
          <p:cNvPr id="60" name="Rounded Rectangle">
            <a:extLst>
              <a:ext uri="{FF2B5EF4-FFF2-40B4-BE49-F238E27FC236}">
                <a16:creationId xmlns="" xmlns:a16="http://schemas.microsoft.com/office/drawing/2014/main" id="{F968523A-6684-459A-BB51-701049429ECD}"/>
              </a:ext>
            </a:extLst>
          </p:cNvPr>
          <p:cNvSpPr/>
          <p:nvPr/>
        </p:nvSpPr>
        <p:spPr>
          <a:xfrm>
            <a:off x="125811" y="2280519"/>
            <a:ext cx="7053139" cy="260601"/>
          </a:xfrm>
          <a:prstGeom prst="roundRect">
            <a:avLst>
              <a:gd name="adj" fmla="val 1813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pPr>
              <a:defRPr sz="1800"/>
            </a:pP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Общая стоимость* : от </a:t>
            </a:r>
            <a:r>
              <a:rPr lang="ru-RU" sz="1200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8 672 </a:t>
            </a:r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млн.руб. 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"/>
                <a:cs typeface="Times New Roman" pitchFamily="18" charset="0"/>
              </a:rPr>
              <a:t>(2021-2040) </a:t>
            </a:r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</a:t>
            </a:r>
            <a:r>
              <a:rPr lang="ru-RU" sz="1200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Базовая стоимость ГИС + опции</a:t>
            </a:r>
            <a:endParaRPr lang="ru-RU" sz="1200" b="1" dirty="0">
              <a:solidFill>
                <a:srgbClr val="00B5C0"/>
              </a:solidFill>
              <a:latin typeface="Times New Roman" pitchFamily="18" charset="0"/>
              <a:ea typeface="Arial"/>
              <a:cs typeface="Times New Roman" pitchFamily="18" charset="0"/>
            </a:endParaRPr>
          </a:p>
        </p:txBody>
      </p:sp>
      <p:sp>
        <p:nvSpPr>
          <p:cNvPr id="62" name="Rounded Rectangle">
            <a:extLst>
              <a:ext uri="{FF2B5EF4-FFF2-40B4-BE49-F238E27FC236}">
                <a16:creationId xmlns="" xmlns:a16="http://schemas.microsoft.com/office/drawing/2014/main" id="{EC135E9F-B855-4DEA-AD8C-0CBAF6A2E11B}"/>
              </a:ext>
            </a:extLst>
          </p:cNvPr>
          <p:cNvSpPr/>
          <p:nvPr/>
        </p:nvSpPr>
        <p:spPr>
          <a:xfrm>
            <a:off x="3016627" y="3539534"/>
            <a:ext cx="3992011" cy="693180"/>
          </a:xfrm>
          <a:prstGeom prst="roundRect">
            <a:avLst>
              <a:gd name="adj" fmla="val 18139"/>
            </a:avLst>
          </a:prstGeom>
          <a:solidFill>
            <a:srgbClr val="00B5C0"/>
          </a:solidFill>
          <a:ln w="12700">
            <a:solidFill>
              <a:srgbClr val="00B5C0"/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r>
              <a:rPr lang="ru-RU" sz="1200" b="1" dirty="0">
                <a:solidFill>
                  <a:schemeClr val="bg1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800</a:t>
            </a:r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</a:t>
            </a:r>
            <a:r>
              <a:rPr lang="ru-RU" sz="1200" b="1" dirty="0" err="1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млн.руб</a:t>
            </a:r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. – дополнительные налоги</a:t>
            </a:r>
          </a:p>
          <a:p>
            <a:r>
              <a:rPr lang="ru-RU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400</a:t>
            </a:r>
            <a:r>
              <a:rPr lang="ru-RU" sz="1200" b="1" dirty="0">
                <a:solidFill>
                  <a:schemeClr val="bg1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</a:t>
            </a:r>
            <a:r>
              <a:rPr lang="ru-RU" sz="1200" b="1" dirty="0" err="1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млн.руб</a:t>
            </a:r>
            <a:r>
              <a:rPr lang="ru-RU" sz="1200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. – дополнительные монетарные эффекты</a:t>
            </a:r>
          </a:p>
          <a:p>
            <a:r>
              <a:rPr lang="ru-RU" b="1" dirty="0">
                <a:solidFill>
                  <a:schemeClr val="bg1"/>
                </a:solidFill>
                <a:latin typeface="Arial"/>
                <a:cs typeface="Arial"/>
              </a:rPr>
              <a:t>1 200 </a:t>
            </a:r>
            <a:r>
              <a:rPr lang="ru-RU" sz="1100" b="1" dirty="0" err="1">
                <a:solidFill>
                  <a:srgbClr val="535353"/>
                </a:solidFill>
                <a:latin typeface="Arial"/>
                <a:cs typeface="Arial"/>
              </a:rPr>
              <a:t>млн.руб</a:t>
            </a:r>
            <a:r>
              <a:rPr lang="ru-RU" sz="1100" b="1" dirty="0">
                <a:solidFill>
                  <a:srgbClr val="535353"/>
                </a:solidFill>
                <a:latin typeface="Arial"/>
                <a:cs typeface="Arial"/>
              </a:rPr>
              <a:t>. – штрафы</a:t>
            </a:r>
            <a:endParaRPr lang="ru-RU" sz="1200" b="1" dirty="0">
              <a:solidFill>
                <a:srgbClr val="535353"/>
              </a:solidFill>
              <a:latin typeface="Arial"/>
              <a:cs typeface="Arial"/>
            </a:endParaRPr>
          </a:p>
          <a:p>
            <a:endParaRPr lang="ru-RU" sz="1200" b="1" dirty="0">
              <a:solidFill>
                <a:srgbClr val="535353"/>
              </a:solidFill>
              <a:latin typeface="Arial"/>
              <a:cs typeface="Arial"/>
            </a:endParaRPr>
          </a:p>
          <a:p>
            <a:endParaRPr lang="ru-RU" sz="1200" b="1" dirty="0">
              <a:solidFill>
                <a:srgbClr val="535353"/>
              </a:solidFill>
              <a:latin typeface="Arial"/>
              <a:cs typeface="Arial"/>
            </a:endParaRPr>
          </a:p>
        </p:txBody>
      </p:sp>
      <p:sp>
        <p:nvSpPr>
          <p:cNvPr id="64" name="Rounded Rectangle">
            <a:extLst>
              <a:ext uri="{FF2B5EF4-FFF2-40B4-BE49-F238E27FC236}">
                <a16:creationId xmlns="" xmlns:a16="http://schemas.microsoft.com/office/drawing/2014/main" id="{F49B2A3E-9C7F-433A-BBC7-E193C64ADB3E}"/>
              </a:ext>
            </a:extLst>
          </p:cNvPr>
          <p:cNvSpPr/>
          <p:nvPr/>
        </p:nvSpPr>
        <p:spPr>
          <a:xfrm>
            <a:off x="42676" y="3417293"/>
            <a:ext cx="8522870" cy="984666"/>
          </a:xfrm>
          <a:prstGeom prst="roundRect">
            <a:avLst>
              <a:gd name="adj" fmla="val 5310"/>
            </a:avLst>
          </a:prstGeom>
          <a:noFill/>
          <a:ln w="31750" cap="flat">
            <a:solidFill>
              <a:schemeClr val="bg2">
                <a:lumMod val="75000"/>
              </a:schemeClr>
            </a:solidFill>
            <a:prstDash val="dash"/>
            <a:miter lim="800000"/>
          </a:ln>
          <a:effectLst/>
        </p:spPr>
        <p:txBody>
          <a:bodyPr wrap="square" lIns="21674" tIns="21674" rIns="21674" bIns="21674" numCol="1" anchor="ctr">
            <a:noAutofit/>
          </a:bodyPr>
          <a:lstStyle/>
          <a:p>
            <a:endParaRPr sz="300" dirty="0">
              <a:latin typeface="+mj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325BA887-7386-4493-9159-B17814F250A4}"/>
              </a:ext>
            </a:extLst>
          </p:cNvPr>
          <p:cNvSpPr txBox="1"/>
          <p:nvPr/>
        </p:nvSpPr>
        <p:spPr>
          <a:xfrm>
            <a:off x="4738614" y="4201920"/>
            <a:ext cx="4540048" cy="23852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ДОХОДНАЯ ЧАСТЬ БЮДЖЕТА ЗАКАЗЧИКА</a:t>
            </a:r>
            <a:endParaRPr lang="ru-RU" sz="1100" spc="2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Rounded Rectangle">
            <a:extLst>
              <a:ext uri="{FF2B5EF4-FFF2-40B4-BE49-F238E27FC236}">
                <a16:creationId xmlns="" xmlns:a16="http://schemas.microsoft.com/office/drawing/2014/main" id="{40A57E1C-6159-4EC0-A38A-BB341956C6E8}"/>
              </a:ext>
            </a:extLst>
          </p:cNvPr>
          <p:cNvSpPr/>
          <p:nvPr/>
        </p:nvSpPr>
        <p:spPr>
          <a:xfrm>
            <a:off x="32190" y="2870621"/>
            <a:ext cx="8483538" cy="277092"/>
          </a:xfrm>
          <a:prstGeom prst="roundRect">
            <a:avLst>
              <a:gd name="adj" fmla="val 18139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  <a:prstDash val="sysDash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vert="horz" lIns="34289" tIns="34289" rIns="34289" bIns="34289" anchor="t"/>
          <a:lstStyle/>
          <a:p>
            <a:pPr>
              <a:defRPr sz="1800"/>
            </a:pP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Ежегодный концессионный платеж**: от </a:t>
            </a:r>
            <a:r>
              <a:rPr lang="ru-RU" b="1" dirty="0">
                <a:solidFill>
                  <a:srgbClr val="00B5C0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493*</a:t>
            </a:r>
            <a:r>
              <a:rPr lang="ru-RU" b="1" dirty="0">
                <a:solidFill>
                  <a:schemeClr val="bg1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 </a:t>
            </a:r>
            <a:r>
              <a:rPr lang="ru-RU" b="1" dirty="0">
                <a:solidFill>
                  <a:srgbClr val="535353"/>
                </a:solidFill>
                <a:latin typeface="Times New Roman" pitchFamily="18" charset="0"/>
                <a:ea typeface="Arial"/>
                <a:cs typeface="Times New Roman" pitchFamily="18" charset="0"/>
              </a:rPr>
              <a:t>млн.руб. </a:t>
            </a:r>
            <a:endParaRPr lang="ru-RU" b="1" dirty="0">
              <a:solidFill>
                <a:srgbClr val="00B5C0"/>
              </a:solidFill>
              <a:latin typeface="Times New Roman" pitchFamily="18" charset="0"/>
              <a:ea typeface="Arial"/>
              <a:cs typeface="Times New Roman" pitchFamily="18" charset="0"/>
            </a:endParaRPr>
          </a:p>
        </p:txBody>
      </p:sp>
      <p:pic>
        <p:nvPicPr>
          <p:cNvPr id="70" name="Рисунок 69" descr="Воспроизвести">
            <a:extLst>
              <a:ext uri="{FF2B5EF4-FFF2-40B4-BE49-F238E27FC236}">
                <a16:creationId xmlns="" xmlns:a16="http://schemas.microsoft.com/office/drawing/2014/main" id="{681823A1-DADF-45DE-9999-02CB20C61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6218" y="3635001"/>
            <a:ext cx="444529" cy="444529"/>
          </a:xfrm>
          <a:prstGeom prst="rect">
            <a:avLst/>
          </a:prstGeom>
        </p:spPr>
      </p:pic>
      <p:sp>
        <p:nvSpPr>
          <p:cNvPr id="72" name="TextBox 5">
            <a:extLst>
              <a:ext uri="{FF2B5EF4-FFF2-40B4-BE49-F238E27FC236}">
                <a16:creationId xmlns="" xmlns:a16="http://schemas.microsoft.com/office/drawing/2014/main" id="{B2555DBA-8BF1-4CC0-A52C-BAB886B7F15C}"/>
              </a:ext>
            </a:extLst>
          </p:cNvPr>
          <p:cNvSpPr txBox="1"/>
          <p:nvPr/>
        </p:nvSpPr>
        <p:spPr>
          <a:xfrm>
            <a:off x="32190" y="3174696"/>
            <a:ext cx="9144000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tIns="34290" rIns="34289" bIns="34290">
            <a:spAutoFit/>
          </a:bodyPr>
          <a:lstStyle>
            <a:defPPr>
              <a:defRPr lang="x-none"/>
            </a:defPPr>
            <a:lvl1pPr>
              <a:defRPr sz="1400" b="1" i="1">
                <a:solidFill>
                  <a:srgbClr val="07ABB0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ru-RU" b="1" i="0" dirty="0">
                <a:solidFill>
                  <a:srgbClr val="00B5C0"/>
                </a:solidFill>
                <a:latin typeface="Arial"/>
                <a:ea typeface="Arial"/>
                <a:cs typeface="Arial"/>
              </a:rPr>
              <a:t>* </a:t>
            </a:r>
            <a:r>
              <a:rPr lang="ru-RU" i="0" dirty="0">
                <a:latin typeface="Times New Roman" pitchFamily="18" charset="0"/>
                <a:cs typeface="Times New Roman" pitchFamily="18" charset="0"/>
              </a:rPr>
              <a:t>Концессионер (</a:t>
            </a:r>
            <a:r>
              <a:rPr lang="en-US" i="0" dirty="0">
                <a:latin typeface="Times New Roman" pitchFamily="18" charset="0"/>
                <a:cs typeface="Times New Roman" pitchFamily="18" charset="0"/>
              </a:rPr>
              <a:t>Ctrl2Go)</a:t>
            </a:r>
            <a:r>
              <a:rPr lang="ru-RU" i="0" dirty="0">
                <a:latin typeface="Times New Roman" pitchFamily="18" charset="0"/>
                <a:cs typeface="Times New Roman" pitchFamily="18" charset="0"/>
              </a:rPr>
              <a:t> получает комиссию 8% за оказание услуги выполнения работ (ГИС + сервис БПЛА).</a:t>
            </a:r>
            <a:endParaRPr i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838905E-CF4D-428D-9E0F-FC52F5F9FEE6}"/>
              </a:ext>
            </a:extLst>
          </p:cNvPr>
          <p:cNvSpPr txBox="1"/>
          <p:nvPr/>
        </p:nvSpPr>
        <p:spPr>
          <a:xfrm>
            <a:off x="6512594" y="2580341"/>
            <a:ext cx="2321783" cy="23852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1100" spc="4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СЕБЕСТОИМОСТЬ</a:t>
            </a:r>
            <a:endParaRPr lang="ru-RU" sz="1100" spc="4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1891A31E-3B99-4A31-B7EC-B179DAC18672}"/>
              </a:ext>
            </a:extLst>
          </p:cNvPr>
          <p:cNvSpPr txBox="1"/>
          <p:nvPr/>
        </p:nvSpPr>
        <p:spPr>
          <a:xfrm>
            <a:off x="5024658" y="2933339"/>
            <a:ext cx="3749242" cy="20774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ru-RU" sz="900" spc="225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РАСХОДНАЯ ЧАСТЬ БЮДЖЕТА ЗАКАЗЧИКА</a:t>
            </a:r>
            <a:endParaRPr lang="ru-RU" sz="900" spc="225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8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B2F52855-D565-4BBE-A484-4BDEC540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067" y="805185"/>
            <a:ext cx="3843874" cy="2715004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="" xmlns:a16="http://schemas.microsoft.com/office/drawing/2014/main" id="{8F20BC18-C20C-4644-A198-E40BFE34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6" y="82040"/>
            <a:ext cx="5903417" cy="380510"/>
          </a:xfrm>
        </p:spPr>
        <p:txBody>
          <a:bodyPr>
            <a:noAutofit/>
          </a:bodyPr>
          <a:lstStyle/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Визуализация результатов пилотного проекта в Тверской области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F395599D-620F-49BD-B453-22127DF5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4" y="846925"/>
            <a:ext cx="4572000" cy="22608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C0D74E0-D26C-44AA-9D96-6BF2EBFFCA30}"/>
              </a:ext>
            </a:extLst>
          </p:cNvPr>
          <p:cNvSpPr txBox="1"/>
          <p:nvPr/>
        </p:nvSpPr>
        <p:spPr>
          <a:xfrm>
            <a:off x="94093" y="531328"/>
            <a:ext cx="409661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600" b="1" u="sng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Создан пользовательский веб-портал: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26B024B-25E1-44A2-AAA3-937FCFBE6D9F}"/>
              </a:ext>
            </a:extLst>
          </p:cNvPr>
          <p:cNvSpPr txBox="1"/>
          <p:nvPr/>
        </p:nvSpPr>
        <p:spPr>
          <a:xfrm>
            <a:off x="4753304" y="281384"/>
            <a:ext cx="3939924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600" b="1" u="sng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Проведена аэрофотосъёмка района, получены спутниковые снимки: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1F4CC61-1508-47F4-A85E-09DCDD1F59AA}"/>
              </a:ext>
            </a:extLst>
          </p:cNvPr>
          <p:cNvSpPr txBox="1"/>
          <p:nvPr/>
        </p:nvSpPr>
        <p:spPr>
          <a:xfrm>
            <a:off x="92882" y="3222178"/>
            <a:ext cx="4572000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ru-RU" sz="1500" b="1" u="sng" dirty="0">
                <a:solidFill>
                  <a:srgbClr val="00B5C0"/>
                </a:solidFill>
                <a:latin typeface="Times New Roman" pitchFamily="18" charset="0"/>
                <a:cs typeface="Times New Roman" pitchFamily="18" charset="0"/>
              </a:rPr>
              <a:t>Выявлены и отмечены нарушения: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21AF7C6F-B6F7-4858-94B3-CB1F99441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3" y="3574660"/>
            <a:ext cx="1552182" cy="1440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D548E9B-B3E4-4C97-811C-2F4BB964888F}"/>
              </a:ext>
            </a:extLst>
          </p:cNvPr>
          <p:cNvSpPr txBox="1"/>
          <p:nvPr/>
        </p:nvSpPr>
        <p:spPr>
          <a:xfrm>
            <a:off x="1860863" y="3697756"/>
            <a:ext cx="6926023" cy="118494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spcBef>
                <a:spcPts val="477"/>
              </a:spcBef>
              <a:buClr>
                <a:srgbClr val="07AAB2"/>
              </a:buClr>
              <a:buSzPct val="100000"/>
              <a:buFont typeface="Wingdings" pitchFamily="2" charset="2"/>
              <a:buChar char="§"/>
              <a:defRPr sz="1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>
                <a:solidFill>
                  <a:srgbClr val="009DA9"/>
                </a:solidFill>
                <a:latin typeface="Times New Roman" pitchFamily="18" charset="0"/>
                <a:cs typeface="Times New Roman" pitchFamily="18" charset="0"/>
              </a:rPr>
              <a:t>~35% </a:t>
            </a:r>
            <a:r>
              <a:rPr lang="ru-RU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земельных участков </a:t>
            </a:r>
            <a:r>
              <a:rPr lang="ru-RU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не учтено </a:t>
            </a:r>
            <a:r>
              <a:rPr lang="ru-RU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в базе данных Росреестра.</a:t>
            </a:r>
          </a:p>
          <a:p>
            <a:pPr marL="214313" indent="-214313">
              <a:spcBef>
                <a:spcPts val="477"/>
              </a:spcBef>
              <a:buClr>
                <a:srgbClr val="07AAB2"/>
              </a:buClr>
              <a:buSzPct val="100000"/>
              <a:buFont typeface="Wingdings" pitchFamily="2" charset="2"/>
              <a:buChar char="§"/>
              <a:defRPr sz="1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b="1" dirty="0">
                <a:solidFill>
                  <a:srgbClr val="009DA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9DA9"/>
                </a:solidFill>
                <a:latin typeface="Times New Roman" pitchFamily="18" charset="0"/>
                <a:cs typeface="Times New Roman" pitchFamily="18" charset="0"/>
              </a:rPr>
              <a:t>~8</a:t>
            </a:r>
            <a:r>
              <a:rPr lang="ru-RU" b="1" dirty="0">
                <a:solidFill>
                  <a:srgbClr val="009DA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>
                <a:solidFill>
                  <a:srgbClr val="009DA9"/>
                </a:solidFill>
                <a:latin typeface="Times New Roman" pitchFamily="18" charset="0"/>
                <a:cs typeface="Times New Roman" pitchFamily="18" charset="0"/>
              </a:rPr>
              <a:t>% </a:t>
            </a:r>
            <a:r>
              <a:rPr lang="ru-RU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строений на частных участках</a:t>
            </a:r>
            <a:r>
              <a:rPr lang="ru-RU" b="1" dirty="0">
                <a:solidFill>
                  <a:srgbClr val="009DA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построены </a:t>
            </a:r>
            <a:r>
              <a:rPr lang="ru-RU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без разрешения и не учтены.</a:t>
            </a:r>
            <a:endParaRPr lang="en-US" b="1" dirty="0">
              <a:solidFill>
                <a:srgbClr val="535353"/>
              </a:solidFill>
              <a:latin typeface="Times New Roman" pitchFamily="18" charset="0"/>
              <a:cs typeface="Times New Roman" pitchFamily="18" charset="0"/>
            </a:endParaRPr>
          </a:p>
          <a:p>
            <a:pPr marL="214313" indent="-214313">
              <a:spcBef>
                <a:spcPts val="477"/>
              </a:spcBef>
              <a:buClr>
                <a:srgbClr val="07AAB2"/>
              </a:buClr>
              <a:buSzPct val="100000"/>
              <a:buFont typeface="Wingdings" pitchFamily="2" charset="2"/>
              <a:buChar char="§"/>
              <a:defRPr sz="1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>
                <a:solidFill>
                  <a:srgbClr val="009DA9"/>
                </a:solidFill>
                <a:latin typeface="Times New Roman" pitchFamily="18" charset="0"/>
                <a:cs typeface="Times New Roman" pitchFamily="18" charset="0"/>
              </a:rPr>
              <a:t>~5% </a:t>
            </a:r>
            <a:r>
              <a:rPr lang="ru-RU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участков имеют признаки частичного или полного </a:t>
            </a:r>
            <a:r>
              <a:rPr lang="ru-RU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самозахвата земли.</a:t>
            </a:r>
          </a:p>
          <a:p>
            <a:pPr marL="214313" indent="-214313">
              <a:spcBef>
                <a:spcPts val="477"/>
              </a:spcBef>
              <a:buClr>
                <a:srgbClr val="07AAB2"/>
              </a:buClr>
              <a:buSzPct val="100000"/>
              <a:buFont typeface="Wingdings" pitchFamily="2" charset="2"/>
              <a:buChar char="§"/>
              <a:defRPr sz="12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ru-RU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На территории пилотного района обнаружено </a:t>
            </a:r>
            <a:r>
              <a:rPr lang="ru-RU" b="1" dirty="0">
                <a:solidFill>
                  <a:srgbClr val="009DA9"/>
                </a:solidFill>
                <a:latin typeface="Times New Roman" pitchFamily="18" charset="0"/>
                <a:cs typeface="Times New Roman" pitchFamily="18" charset="0"/>
              </a:rPr>
              <a:t>35 </a:t>
            </a:r>
            <a:r>
              <a:rPr lang="ru-RU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несанкционированных свалок</a:t>
            </a:r>
            <a:r>
              <a:rPr lang="ru-RU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, из которых </a:t>
            </a:r>
            <a:r>
              <a:rPr lang="ru-RU" b="1" dirty="0">
                <a:solidFill>
                  <a:srgbClr val="009DA9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ru-RU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 находится </a:t>
            </a:r>
            <a:r>
              <a:rPr lang="ru-RU" b="1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в водоохранной зоне</a:t>
            </a:r>
            <a:r>
              <a:rPr lang="ru-RU" dirty="0">
                <a:solidFill>
                  <a:srgbClr val="535353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="" xmlns:a16="http://schemas.microsoft.com/office/drawing/2014/main" id="{50A9EB73-98AD-4492-89BA-3FFE43BA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011" y="4102"/>
            <a:ext cx="457751" cy="273844"/>
          </a:xfrm>
        </p:spPr>
        <p:txBody>
          <a:bodyPr/>
          <a:lstStyle/>
          <a:p>
            <a:fld id="{AD7DADA5-1315-9E4F-9CB9-53D80BD5E89F}" type="slidenum">
              <a:rPr lang="x-none" smtClean="0"/>
              <a:pPr/>
              <a:t>6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1694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="" xmlns:a16="http://schemas.microsoft.com/office/drawing/2014/main" id="{8F20BC18-C20C-4644-A198-E40BFE34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11" y="197719"/>
            <a:ext cx="7886700" cy="380510"/>
          </a:xfrm>
        </p:spPr>
        <p:txBody>
          <a:bodyPr>
            <a:noAutofit/>
          </a:bodyPr>
          <a:lstStyle/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ПРОЕКТ РЕШЕНИЙ ПО ИТОГАМ СОВЕЩАНИЯ У ГУБЕРНАТОРА ТВЕРСКОЙ ОБЛАСТИ: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9179C51-4990-4E6B-81C0-6ADE79422975}"/>
              </a:ext>
            </a:extLst>
          </p:cNvPr>
          <p:cNvSpPr txBox="1"/>
          <p:nvPr/>
        </p:nvSpPr>
        <p:spPr>
          <a:xfrm>
            <a:off x="314811" y="792480"/>
            <a:ext cx="8308927" cy="3933037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x-none" sz="28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1. Принять к сведению презентацию ООО «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КонтролТуГоу.Ру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» проекта создания «Региональный геоинформационный центр мониторинга» с использованием механизмов государственно-частного партнерства ( далее по тексту «Проект»).</a:t>
            </a:r>
          </a:p>
          <a:p>
            <a:pPr algn="just"/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2. Одобрить в целом реализацию Проекта и оказать со стороны отраслевых министерств методологическую поддержку при его структурировании в пределах своих полномочий.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Назначить ответственных соисполнителей ____________ (ФИО), которые совместно с ООО «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КонтролТуГоу.Ру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» обеспечивают подготовку концессионного соглашения. Срок: до _______</a:t>
            </a:r>
          </a:p>
          <a:p>
            <a:pPr algn="just"/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3. Назначенным ответственным соисполнителям  от правительства Тверской области совместно с ООО «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КонтролТуГоу.Ру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» обеспечить подготовку документации проекта в соответствии с 115 ФЗ и согласованию Проекта на уровне региона.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Срок: до _______</a:t>
            </a:r>
          </a:p>
          <a:p>
            <a:pPr algn="just"/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4. Заинтересованным региональным отраслевым органам исполнительной власти обеспечить совместно с ООО «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КонтролТуГоу.Ру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» подготовку к согласованию Проекта в Федеральном Минфине.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Срок: до _______</a:t>
            </a:r>
          </a:p>
          <a:p>
            <a:pPr algn="just"/>
            <a:endParaRPr lang="ru-RU" sz="1400" dirty="0"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="" xmlns:a16="http://schemas.microsoft.com/office/drawing/2014/main" id="{F570C253-85DA-4D56-894E-B1E45453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011" y="4102"/>
            <a:ext cx="457751" cy="273844"/>
          </a:xfrm>
        </p:spPr>
        <p:txBody>
          <a:bodyPr/>
          <a:lstStyle/>
          <a:p>
            <a:fld id="{AD7DADA5-1315-9E4F-9CB9-53D80BD5E89F}" type="slidenum">
              <a:rPr lang="x-none" smtClean="0"/>
              <a:pPr/>
              <a:t>7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4086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DD9BE267-A595-45DD-AA84-898F6315B0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86800" y="3573"/>
            <a:ext cx="457200" cy="273844"/>
          </a:xfrm>
        </p:spPr>
        <p:txBody>
          <a:bodyPr/>
          <a:lstStyle/>
          <a:p>
            <a:fld id="{AD7DADA5-1315-9E4F-9CB9-53D80BD5E89F}" type="slidenum">
              <a:rPr lang="x-none" smtClean="0"/>
              <a:pPr/>
              <a:t>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88081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="" xmlns:a16="http://schemas.microsoft.com/office/drawing/2014/main" id="{8F20BC18-C20C-4644-A198-E40BFE34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11" y="197719"/>
            <a:ext cx="7886700" cy="38051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ПРОЕКТ ДОРОЖНОЙ КАРТЫ: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9179C51-4990-4E6B-81C0-6ADE79422975}"/>
              </a:ext>
            </a:extLst>
          </p:cNvPr>
          <p:cNvSpPr txBox="1"/>
          <p:nvPr/>
        </p:nvSpPr>
        <p:spPr>
          <a:xfrm>
            <a:off x="314811" y="-381064"/>
            <a:ext cx="8308927" cy="606755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x-none" sz="2800" b="1" i="0">
                <a:solidFill>
                  <a:srgbClr val="565655"/>
                </a:solidFill>
                <a:latin typeface="Arial" panose="020B0604020202020204" pitchFamily="34" charset="0"/>
              </a:defRPr>
            </a:lvl1pPr>
          </a:lstStyle>
          <a:p>
            <a:pPr algn="just"/>
            <a:endParaRPr lang="ru-RU" sz="1400" dirty="0"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="" xmlns:a16="http://schemas.microsoft.com/office/drawing/2014/main" id="{F570C253-85DA-4D56-894E-B1E45453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011" y="4102"/>
            <a:ext cx="457751" cy="273844"/>
          </a:xfrm>
        </p:spPr>
        <p:txBody>
          <a:bodyPr/>
          <a:lstStyle/>
          <a:p>
            <a:fld id="{AD7DADA5-1315-9E4F-9CB9-53D80BD5E89F}" type="slidenum">
              <a:rPr lang="x-none" smtClean="0"/>
              <a:pPr/>
              <a:t>9</a:t>
            </a:fld>
            <a:endParaRPr lang="x-none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E086E1B-9122-4282-A004-36115AB6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55" y="663111"/>
            <a:ext cx="8336756" cy="42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4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9888</TotalTime>
  <Words>896</Words>
  <Application>Microsoft Office PowerPoint</Application>
  <PresentationFormat>Экран (16:9)</PresentationFormat>
  <Paragraphs>164</Paragraphs>
  <Slides>9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Office Theme</vt:lpstr>
      <vt:lpstr>Презентация PowerPoint</vt:lpstr>
      <vt:lpstr>Инфраструктура и управление функционалом ГИС</vt:lpstr>
      <vt:lpstr>Целевая архитектура государственной информационной системы Единого геоинформационного центра </vt:lpstr>
      <vt:lpstr>Эффекты для региона</vt:lpstr>
      <vt:lpstr>Экономическая модель проекта ГИС</vt:lpstr>
      <vt:lpstr>Визуализация результатов пилотного проекта в Тверской области</vt:lpstr>
      <vt:lpstr>ПРОЕКТ РЕШЕНИЙ ПО ИТОГАМ СОВЕЩАНИЯ У ГУБЕРНАТОРА ТВЕРСКОЙ ОБЛАСТИ:</vt:lpstr>
      <vt:lpstr>Презентация PowerPoint</vt:lpstr>
      <vt:lpstr>ПРОЕКТ ДОРОЖНОЙ КАРТЫ: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Елисей Тихонов</dc:creator>
  <cp:lastModifiedBy>Поляков Александр Михайлович</cp:lastModifiedBy>
  <cp:revision>472</cp:revision>
  <dcterms:created xsi:type="dcterms:W3CDTF">2020-05-22T14:33:03Z</dcterms:created>
  <dcterms:modified xsi:type="dcterms:W3CDTF">2020-12-03T15:29:21Z</dcterms:modified>
</cp:coreProperties>
</file>